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256" r:id="rId2"/>
    <p:sldId id="268" r:id="rId3"/>
    <p:sldId id="502" r:id="rId4"/>
    <p:sldId id="323" r:id="rId5"/>
    <p:sldId id="565" r:id="rId6"/>
    <p:sldId id="547" r:id="rId7"/>
    <p:sldId id="548" r:id="rId8"/>
    <p:sldId id="549" r:id="rId9"/>
    <p:sldId id="528" r:id="rId10"/>
    <p:sldId id="527" r:id="rId11"/>
    <p:sldId id="529" r:id="rId12"/>
    <p:sldId id="530" r:id="rId13"/>
    <p:sldId id="422" r:id="rId14"/>
    <p:sldId id="429" r:id="rId15"/>
    <p:sldId id="539" r:id="rId16"/>
    <p:sldId id="540" r:id="rId17"/>
    <p:sldId id="541" r:id="rId18"/>
    <p:sldId id="489" r:id="rId19"/>
    <p:sldId id="451" r:id="rId20"/>
    <p:sldId id="531" r:id="rId21"/>
    <p:sldId id="532" r:id="rId22"/>
    <p:sldId id="562" r:id="rId23"/>
    <p:sldId id="564" r:id="rId24"/>
    <p:sldId id="561" r:id="rId25"/>
    <p:sldId id="563" r:id="rId26"/>
    <p:sldId id="533" r:id="rId27"/>
    <p:sldId id="559" r:id="rId28"/>
    <p:sldId id="477" r:id="rId29"/>
    <p:sldId id="534" r:id="rId30"/>
    <p:sldId id="257" r:id="rId31"/>
    <p:sldId id="550" r:id="rId32"/>
    <p:sldId id="546" r:id="rId33"/>
    <p:sldId id="537" r:id="rId34"/>
    <p:sldId id="538" r:id="rId35"/>
    <p:sldId id="259" r:id="rId36"/>
    <p:sldId id="264" r:id="rId37"/>
    <p:sldId id="262" r:id="rId38"/>
    <p:sldId id="270" r:id="rId39"/>
    <p:sldId id="542" r:id="rId40"/>
    <p:sldId id="543" r:id="rId41"/>
    <p:sldId id="544" r:id="rId42"/>
    <p:sldId id="545" r:id="rId43"/>
    <p:sldId id="551" r:id="rId44"/>
    <p:sldId id="554" r:id="rId45"/>
    <p:sldId id="555" r:id="rId46"/>
    <p:sldId id="556" r:id="rId47"/>
    <p:sldId id="558" r:id="rId48"/>
    <p:sldId id="560" r:id="rId49"/>
    <p:sldId id="557" r:id="rId50"/>
    <p:sldId id="553" r:id="rId51"/>
    <p:sldId id="552" r:id="rId52"/>
    <p:sldId id="269" r:id="rId53"/>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00"/>
    <a:srgbClr val="4C8A47"/>
    <a:srgbClr val="C9E3C7"/>
    <a:srgbClr val="46803F"/>
    <a:srgbClr val="FF0003"/>
    <a:srgbClr val="00CD00"/>
    <a:srgbClr val="F60000"/>
    <a:srgbClr val="81BB59"/>
    <a:srgbClr val="6CA6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94"/>
  </p:normalViewPr>
  <p:slideViewPr>
    <p:cSldViewPr snapToGrid="0" snapToObjects="1" showGuides="1">
      <p:cViewPr>
        <p:scale>
          <a:sx n="70" d="100"/>
          <a:sy n="70" d="100"/>
        </p:scale>
        <p:origin x="1162" y="53"/>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97" d="100"/>
          <a:sy n="97" d="100"/>
        </p:scale>
        <p:origin x="30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7A693C7-46EF-1049-909A-370150E89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38C94A0B-8482-8E44-8808-CEA0387F5E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661F-51FD-0C49-B3A1-C203DF1BDE92}" type="datetimeFigureOut">
              <a:rPr lang="es-ES_tradnl" smtClean="0"/>
              <a:t>01/07/2020</a:t>
            </a:fld>
            <a:endParaRPr lang="es-ES_tradnl"/>
          </a:p>
        </p:txBody>
      </p:sp>
      <p:sp>
        <p:nvSpPr>
          <p:cNvPr id="4" name="Marcador de pie de página 3">
            <a:extLst>
              <a:ext uri="{FF2B5EF4-FFF2-40B4-BE49-F238E27FC236}">
                <a16:creationId xmlns:a16="http://schemas.microsoft.com/office/drawing/2014/main" id="{3FC15F8A-A129-0B42-B06E-F20D13319D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9EA1F20C-F6D4-FA44-915C-863374372C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AA010-7F73-0C41-9A08-D01B4F5F211B}" type="slidenum">
              <a:rPr lang="es-ES_tradnl" smtClean="0"/>
              <a:t>‹Nº›</a:t>
            </a:fld>
            <a:endParaRPr lang="es-ES_tradnl"/>
          </a:p>
        </p:txBody>
      </p:sp>
    </p:spTree>
    <p:extLst>
      <p:ext uri="{BB962C8B-B14F-4D97-AF65-F5344CB8AC3E}">
        <p14:creationId xmlns:p14="http://schemas.microsoft.com/office/powerpoint/2010/main" val="831580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70C19-9D72-2546-B63E-0B56D2DF60E4}" type="datetimeFigureOut">
              <a:rPr lang="es-ES_tradnl" smtClean="0"/>
              <a:t>01/07/2020</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463EE-1FC8-A849-982B-E9619A4BAD99}" type="slidenum">
              <a:rPr lang="es-ES_tradnl" smtClean="0"/>
              <a:t>‹Nº›</a:t>
            </a:fld>
            <a:endParaRPr lang="es-ES_tradnl"/>
          </a:p>
        </p:txBody>
      </p:sp>
    </p:spTree>
    <p:extLst>
      <p:ext uri="{BB962C8B-B14F-4D97-AF65-F5344CB8AC3E}">
        <p14:creationId xmlns:p14="http://schemas.microsoft.com/office/powerpoint/2010/main" val="342038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9BEA6-F6AF-DC44-986A-FBD5CEA1006C}"/>
              </a:ext>
            </a:extLst>
          </p:cNvPr>
          <p:cNvSpPr/>
          <p:nvPr userDrawn="1"/>
        </p:nvSpPr>
        <p:spPr>
          <a:xfrm>
            <a:off x="0" y="1129228"/>
            <a:ext cx="12192000" cy="3968101"/>
          </a:xfrm>
          <a:prstGeom prst="rect">
            <a:avLst/>
          </a:prstGeom>
          <a:solidFill>
            <a:srgbClr val="3AA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a:extLst>
              <a:ext uri="{FF2B5EF4-FFF2-40B4-BE49-F238E27FC236}">
                <a16:creationId xmlns:a16="http://schemas.microsoft.com/office/drawing/2014/main" id="{C9616833-795A-BE48-B121-39B9C734D1F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40000"/>
              </a:prstClr>
            </a:outerShdw>
          </a:effectLst>
        </p:spPr>
      </p:pic>
      <p:pic>
        <p:nvPicPr>
          <p:cNvPr id="21" name="Imagen 20">
            <a:extLst>
              <a:ext uri="{FF2B5EF4-FFF2-40B4-BE49-F238E27FC236}">
                <a16:creationId xmlns:a16="http://schemas.microsoft.com/office/drawing/2014/main" id="{349985B5-2D19-6048-8A4C-532CF741196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00917" y="1129228"/>
            <a:ext cx="5291083" cy="3955055"/>
          </a:xfrm>
          <a:prstGeom prst="rect">
            <a:avLst/>
          </a:prstGeom>
          <a:effectLst>
            <a:outerShdw blurRad="330200" dist="800100" dir="8100000" algn="tr" rotWithShape="0">
              <a:prstClr val="black">
                <a:alpha val="40000"/>
              </a:prstClr>
            </a:outerShdw>
          </a:effectLst>
        </p:spPr>
      </p:pic>
      <p:pic>
        <p:nvPicPr>
          <p:cNvPr id="7" name="Imagen 6">
            <a:extLst>
              <a:ext uri="{FF2B5EF4-FFF2-40B4-BE49-F238E27FC236}">
                <a16:creationId xmlns:a16="http://schemas.microsoft.com/office/drawing/2014/main" id="{770E7425-09DC-B245-8029-E1C89D18B8B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0" y="5467937"/>
            <a:ext cx="12193200" cy="1320490"/>
          </a:xfrm>
          <a:prstGeom prst="rect">
            <a:avLst/>
          </a:prstGeom>
        </p:spPr>
      </p:pic>
      <p:pic>
        <p:nvPicPr>
          <p:cNvPr id="8" name="Imagen 7">
            <a:extLst>
              <a:ext uri="{FF2B5EF4-FFF2-40B4-BE49-F238E27FC236}">
                <a16:creationId xmlns:a16="http://schemas.microsoft.com/office/drawing/2014/main" id="{39562C4D-C3D5-7C4F-A233-35683A257674}"/>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
        <p:nvSpPr>
          <p:cNvPr id="10" name="Rectángulo 9">
            <a:extLst>
              <a:ext uri="{FF2B5EF4-FFF2-40B4-BE49-F238E27FC236}">
                <a16:creationId xmlns:a16="http://schemas.microsoft.com/office/drawing/2014/main" id="{C2C0F30B-E2E7-A64E-B527-86AF64EDABEA}"/>
              </a:ext>
            </a:extLst>
          </p:cNvPr>
          <p:cNvSpPr/>
          <p:nvPr userDrawn="1"/>
        </p:nvSpPr>
        <p:spPr>
          <a:xfrm>
            <a:off x="-3632" y="1129228"/>
            <a:ext cx="2869251" cy="39681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a:extLst>
              <a:ext uri="{FF2B5EF4-FFF2-40B4-BE49-F238E27FC236}">
                <a16:creationId xmlns:a16="http://schemas.microsoft.com/office/drawing/2014/main" id="{D689B786-DAFB-8F44-AD0F-078A07005EC9}"/>
              </a:ext>
            </a:extLst>
          </p:cNvPr>
          <p:cNvSpPr/>
          <p:nvPr userDrawn="1"/>
        </p:nvSpPr>
        <p:spPr>
          <a:xfrm>
            <a:off x="0" y="5090105"/>
            <a:ext cx="12192000" cy="390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a:extLst>
              <a:ext uri="{FF2B5EF4-FFF2-40B4-BE49-F238E27FC236}">
                <a16:creationId xmlns:a16="http://schemas.microsoft.com/office/drawing/2014/main" id="{A2BD8839-CC4E-F144-8B32-C79880C7A42E}"/>
              </a:ext>
            </a:extLst>
          </p:cNvPr>
          <p:cNvSpPr/>
          <p:nvPr userDrawn="1"/>
        </p:nvSpPr>
        <p:spPr>
          <a:xfrm>
            <a:off x="2869251" y="5090105"/>
            <a:ext cx="9322749" cy="390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ítulo 1">
            <a:extLst>
              <a:ext uri="{FF2B5EF4-FFF2-40B4-BE49-F238E27FC236}">
                <a16:creationId xmlns:a16="http://schemas.microsoft.com/office/drawing/2014/main" id="{6BCA8990-BFB1-3A4F-98CD-D57A91A4B18A}"/>
              </a:ext>
            </a:extLst>
          </p:cNvPr>
          <p:cNvSpPr>
            <a:spLocks noGrp="1"/>
          </p:cNvSpPr>
          <p:nvPr>
            <p:ph type="ctrTitle"/>
          </p:nvPr>
        </p:nvSpPr>
        <p:spPr>
          <a:xfrm>
            <a:off x="2865619" y="3233578"/>
            <a:ext cx="9326380" cy="959803"/>
          </a:xfrm>
          <a:solidFill>
            <a:srgbClr val="92D050"/>
          </a:solidFill>
        </p:spPr>
        <p:txBody>
          <a:bodyPr anchor="ctr">
            <a:normAutofit/>
          </a:bodyPr>
          <a:lstStyle>
            <a:lvl1pPr algn="ct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3" name="Subtítulo 2">
            <a:extLst>
              <a:ext uri="{FF2B5EF4-FFF2-40B4-BE49-F238E27FC236}">
                <a16:creationId xmlns:a16="http://schemas.microsoft.com/office/drawing/2014/main" id="{F58CA2A6-6D7F-9A4B-85AD-F407CBFDE748}"/>
              </a:ext>
            </a:extLst>
          </p:cNvPr>
          <p:cNvSpPr>
            <a:spLocks noGrp="1"/>
          </p:cNvSpPr>
          <p:nvPr>
            <p:ph type="subTitle" idx="1"/>
          </p:nvPr>
        </p:nvSpPr>
        <p:spPr>
          <a:xfrm>
            <a:off x="2865619" y="4271150"/>
            <a:ext cx="9326380" cy="473570"/>
          </a:xfrm>
          <a:solidFill>
            <a:srgbClr val="92D050"/>
          </a:solidFill>
        </p:spPr>
        <p:txBody>
          <a:bodyPr anchor="ctr">
            <a:normAutofit/>
          </a:bodyPr>
          <a:lstStyle>
            <a:lvl1pPr marL="0" indent="0" algn="ctr">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dirty="0"/>
          </a:p>
        </p:txBody>
      </p:sp>
    </p:spTree>
    <p:extLst>
      <p:ext uri="{BB962C8B-B14F-4D97-AF65-F5344CB8AC3E}">
        <p14:creationId xmlns:p14="http://schemas.microsoft.com/office/powerpoint/2010/main" val="295317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3" name="Marcador de texto vertical 2">
            <a:extLst>
              <a:ext uri="{FF2B5EF4-FFF2-40B4-BE49-F238E27FC236}">
                <a16:creationId xmlns:a16="http://schemas.microsoft.com/office/drawing/2014/main" id="{1FDD3224-60E4-5844-B7AB-2564D92D9D28}"/>
              </a:ext>
            </a:extLst>
          </p:cNvPr>
          <p:cNvSpPr>
            <a:spLocks noGrp="1"/>
          </p:cNvSpPr>
          <p:nvPr>
            <p:ph type="body" orient="vert" idx="1"/>
          </p:nvPr>
        </p:nvSpPr>
        <p:spPr>
          <a:xfrm>
            <a:off x="838200" y="1562100"/>
            <a:ext cx="10515600" cy="4614863"/>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2A8E8EE3-86EF-C349-B04C-E5ADD184059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4E1BD866-DD31-D945-85C3-5B64CF3C1195}"/>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EA1887B-90A5-1147-B537-9B0FB5E7C58A}"/>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E78BC844-BD05-FB48-838E-77CB9F1344BF}"/>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8529F570-A00A-E443-9D10-C70941D4EE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2" name="Rectángulo 11">
            <a:extLst>
              <a:ext uri="{FF2B5EF4-FFF2-40B4-BE49-F238E27FC236}">
                <a16:creationId xmlns:a16="http://schemas.microsoft.com/office/drawing/2014/main" id="{ADCDD94E-6BF5-0A4C-AE19-C31AE746ADD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ítulo 1">
            <a:extLst>
              <a:ext uri="{FF2B5EF4-FFF2-40B4-BE49-F238E27FC236}">
                <a16:creationId xmlns:a16="http://schemas.microsoft.com/office/drawing/2014/main" id="{14D43D22-DC9B-0C47-ACA7-3A5A7383ED0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11559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DC3B04-F162-2F45-9860-C3C7F3178DAF}"/>
              </a:ext>
            </a:extLst>
          </p:cNvPr>
          <p:cNvSpPr>
            <a:spLocks noGrp="1"/>
          </p:cNvSpPr>
          <p:nvPr>
            <p:ph type="title" orient="vert"/>
          </p:nvPr>
        </p:nvSpPr>
        <p:spPr>
          <a:xfrm>
            <a:off x="9715500" y="0"/>
            <a:ext cx="2476500" cy="6483985"/>
          </a:xfrm>
          <a:solidFill>
            <a:schemeClr val="accent1"/>
          </a:solidFill>
        </p:spPr>
        <p:txBody>
          <a:bodyPr vert="eaVert" lIns="180000" tIns="180000" rIns="180000" bIns="180000" anchor="ctr">
            <a:normAutofit/>
          </a:bodyPr>
          <a:lstStyle>
            <a:lvl1pPr algn="ctr">
              <a:lnSpc>
                <a:spcPct val="100000"/>
              </a:lnSpc>
              <a:defRPr sz="3200">
                <a:solidFill>
                  <a:schemeClr val="bg1"/>
                </a:solidFill>
                <a:latin typeface="+mn-lt"/>
              </a:defRPr>
            </a:lvl1p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58B847CE-E6E6-4443-BE37-EBA0ED4CF656}"/>
              </a:ext>
            </a:extLst>
          </p:cNvPr>
          <p:cNvSpPr>
            <a:spLocks noGrp="1"/>
          </p:cNvSpPr>
          <p:nvPr>
            <p:ph type="body" orient="vert" idx="1"/>
          </p:nvPr>
        </p:nvSpPr>
        <p:spPr>
          <a:xfrm>
            <a:off x="838200" y="365125"/>
            <a:ext cx="8445500" cy="5811838"/>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F5E8DD74-7146-D04D-99A8-7C8768ABBCD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F3C36F1F-04D5-BD45-900B-FF5CDE435502}"/>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7B31B808-1202-0E4B-8DBF-BF958ED64CEB}"/>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40728038-ABC7-B84E-957C-2B73CFF63F22}"/>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EA223378-D93C-BA48-9D69-C79EEBCD037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365201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9661D7-1D52-4645-8FE1-09E1B2795028}"/>
              </a:ext>
            </a:extLst>
          </p:cNvPr>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95430553-BE5A-7841-BC2C-B644D5CE85F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ítulo 1">
            <a:extLst>
              <a:ext uri="{FF2B5EF4-FFF2-40B4-BE49-F238E27FC236}">
                <a16:creationId xmlns:a16="http://schemas.microsoft.com/office/drawing/2014/main" id="{43C20F3D-6345-844D-9F29-2AD416D09F6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10" name="Rectángulo 9">
            <a:extLst>
              <a:ext uri="{FF2B5EF4-FFF2-40B4-BE49-F238E27FC236}">
                <a16:creationId xmlns:a16="http://schemas.microsoft.com/office/drawing/2014/main" id="{798C36C5-AE1F-1442-8C95-4023B9020002}"/>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C5B2EF57-4CC9-C74D-A66C-80E854A80674}"/>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92A318B5-47AE-BE4A-8748-CBF7DBF83A0D}"/>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679779BB-C0FC-7440-BD45-CCFE514B268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6317414B-F168-1547-BD9B-86350E20DE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152048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7BA6674F-BF15-4B4B-BC84-F71006A20A53}"/>
              </a:ext>
            </a:extLst>
          </p:cNvPr>
          <p:cNvSpPr/>
          <p:nvPr userDrawn="1"/>
        </p:nvSpPr>
        <p:spPr>
          <a:xfrm>
            <a:off x="0" y="368301"/>
            <a:ext cx="12192000" cy="648525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Imagen 15">
            <a:extLst>
              <a:ext uri="{FF2B5EF4-FFF2-40B4-BE49-F238E27FC236}">
                <a16:creationId xmlns:a16="http://schemas.microsoft.com/office/drawing/2014/main" id="{3270A56C-6D4C-5742-9B82-3B0B4116C8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5678"/>
          <a:stretch/>
        </p:blipFill>
        <p:spPr>
          <a:xfrm>
            <a:off x="8750903" y="368301"/>
            <a:ext cx="3441097" cy="3428447"/>
          </a:xfrm>
          <a:prstGeom prst="rect">
            <a:avLst/>
          </a:prstGeom>
          <a:effectLst>
            <a:outerShdw blurRad="330200" dist="101600" dir="8100000" algn="tr" rotWithShape="0">
              <a:prstClr val="black">
                <a:alpha val="42000"/>
              </a:prstClr>
            </a:outerShdw>
          </a:effectLst>
        </p:spPr>
      </p:pic>
      <p:sp>
        <p:nvSpPr>
          <p:cNvPr id="7" name="Rectángulo 6">
            <a:extLst>
              <a:ext uri="{FF2B5EF4-FFF2-40B4-BE49-F238E27FC236}">
                <a16:creationId xmlns:a16="http://schemas.microsoft.com/office/drawing/2014/main" id="{260ACAB1-5348-AB45-8F61-BAE43CD27547}"/>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FF3233A-B89C-2D44-97BA-3481D2A8A9AC}"/>
              </a:ext>
            </a:extLst>
          </p:cNvPr>
          <p:cNvSpPr>
            <a:spLocks noGrp="1"/>
          </p:cNvSpPr>
          <p:nvPr>
            <p:ph type="title"/>
          </p:nvPr>
        </p:nvSpPr>
        <p:spPr>
          <a:xfrm>
            <a:off x="2425700" y="1620837"/>
            <a:ext cx="8921750" cy="2293938"/>
          </a:xfrm>
        </p:spPr>
        <p:txBody>
          <a:bodyPr anchor="b">
            <a:normAutofit/>
          </a:bodyPr>
          <a:lstStyle>
            <a:lvl1pPr>
              <a:defRPr sz="3200" b="1">
                <a:solidFill>
                  <a:schemeClr val="accent1"/>
                </a:solidFill>
                <a:latin typeface="+mn-lt"/>
              </a:defRPr>
            </a:lvl1pPr>
          </a:lstStyle>
          <a:p>
            <a:r>
              <a:rPr lang="es-ES"/>
              <a:t>Haga clic para modificar el estilo de título del patrón</a:t>
            </a:r>
            <a:endParaRPr lang="es-ES_tradnl" dirty="0"/>
          </a:p>
        </p:txBody>
      </p:sp>
      <p:sp>
        <p:nvSpPr>
          <p:cNvPr id="3" name="Marcador de texto 2">
            <a:extLst>
              <a:ext uri="{FF2B5EF4-FFF2-40B4-BE49-F238E27FC236}">
                <a16:creationId xmlns:a16="http://schemas.microsoft.com/office/drawing/2014/main" id="{F75AFC31-59C3-1E4C-A4C1-48CA63579C14}"/>
              </a:ext>
            </a:extLst>
          </p:cNvPr>
          <p:cNvSpPr>
            <a:spLocks noGrp="1"/>
          </p:cNvSpPr>
          <p:nvPr>
            <p:ph type="body" idx="1"/>
          </p:nvPr>
        </p:nvSpPr>
        <p:spPr>
          <a:xfrm>
            <a:off x="2425700" y="3941763"/>
            <a:ext cx="8921750" cy="190023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8" name="Marcador de fecha 3">
            <a:extLst>
              <a:ext uri="{FF2B5EF4-FFF2-40B4-BE49-F238E27FC236}">
                <a16:creationId xmlns:a16="http://schemas.microsoft.com/office/drawing/2014/main" id="{F8C9E77D-0CAF-8145-8A23-3DF68AC35D59}"/>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D0E6A9A-16A5-AE44-ABB8-7FB283E02D10}"/>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5E00BCC5-97D3-C94B-8CE4-6052A576C026}"/>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CA5A7B61-A746-A34E-AEED-151B978E6E1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4" name="Rectángulo 13">
            <a:extLst>
              <a:ext uri="{FF2B5EF4-FFF2-40B4-BE49-F238E27FC236}">
                <a16:creationId xmlns:a16="http://schemas.microsoft.com/office/drawing/2014/main" id="{9C36C795-0A5F-2B40-A25A-84E145B24100}"/>
              </a:ext>
            </a:extLst>
          </p:cNvPr>
          <p:cNvSpPr/>
          <p:nvPr userDrawn="1"/>
        </p:nvSpPr>
        <p:spPr>
          <a:xfrm>
            <a:off x="0" y="1"/>
            <a:ext cx="12192000"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13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471B6F29-073E-5440-8A56-ACF9D8284D69}"/>
              </a:ext>
            </a:extLst>
          </p:cNvPr>
          <p:cNvSpPr/>
          <p:nvPr userDrawn="1"/>
        </p:nvSpPr>
        <p:spPr>
          <a:xfrm>
            <a:off x="0" y="1117601"/>
            <a:ext cx="6055360" cy="5366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Marcador de contenido 2">
            <a:extLst>
              <a:ext uri="{FF2B5EF4-FFF2-40B4-BE49-F238E27FC236}">
                <a16:creationId xmlns:a16="http://schemas.microsoft.com/office/drawing/2014/main" id="{3DCA865D-9618-804C-BAAF-9A5B93716922}"/>
              </a:ext>
            </a:extLst>
          </p:cNvPr>
          <p:cNvSpPr>
            <a:spLocks noGrp="1"/>
          </p:cNvSpPr>
          <p:nvPr>
            <p:ph sz="half" idx="1"/>
          </p:nvPr>
        </p:nvSpPr>
        <p:spPr>
          <a:xfrm>
            <a:off x="584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4" name="Marcador de contenido 3">
            <a:extLst>
              <a:ext uri="{FF2B5EF4-FFF2-40B4-BE49-F238E27FC236}">
                <a16:creationId xmlns:a16="http://schemas.microsoft.com/office/drawing/2014/main" id="{FCF3FA4A-E9FF-314B-B59A-C8AD45643C6D}"/>
              </a:ext>
            </a:extLst>
          </p:cNvPr>
          <p:cNvSpPr>
            <a:spLocks noGrp="1"/>
          </p:cNvSpPr>
          <p:nvPr>
            <p:ph sz="half" idx="2"/>
          </p:nvPr>
        </p:nvSpPr>
        <p:spPr>
          <a:xfrm>
            <a:off x="630936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8" name="Rectángulo 7">
            <a:extLst>
              <a:ext uri="{FF2B5EF4-FFF2-40B4-BE49-F238E27FC236}">
                <a16:creationId xmlns:a16="http://schemas.microsoft.com/office/drawing/2014/main" id="{77222BD8-405D-074C-BA59-2A4F3468E790}"/>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E985FD0-7EC3-1D49-96B2-C1B944A2432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BEAF9D98-ADFA-A94D-9DB5-A01389573E0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18B7EED1-C1EA-4741-A255-9941ED194AB7}"/>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C1875D79-9D1A-274A-9D49-FF1A48D796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Rectángulo 12">
            <a:extLst>
              <a:ext uri="{FF2B5EF4-FFF2-40B4-BE49-F238E27FC236}">
                <a16:creationId xmlns:a16="http://schemas.microsoft.com/office/drawing/2014/main" id="{ACB96A80-714F-CF4C-BB96-F37E96597DB2}"/>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ítulo 1">
            <a:extLst>
              <a:ext uri="{FF2B5EF4-FFF2-40B4-BE49-F238E27FC236}">
                <a16:creationId xmlns:a16="http://schemas.microsoft.com/office/drawing/2014/main" id="{EEDC036A-C88D-2E4A-B9E7-BA0D34A66E26}"/>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375589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5FC414-EDE2-C24F-9260-ED9C6C12C3FE}"/>
              </a:ext>
            </a:extLst>
          </p:cNvPr>
          <p:cNvSpPr>
            <a:spLocks noGrp="1"/>
          </p:cNvSpPr>
          <p:nvPr>
            <p:ph type="body" idx="1"/>
          </p:nvPr>
        </p:nvSpPr>
        <p:spPr>
          <a:xfrm>
            <a:off x="839788" y="1681163"/>
            <a:ext cx="5157787"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a:extLst>
              <a:ext uri="{FF2B5EF4-FFF2-40B4-BE49-F238E27FC236}">
                <a16:creationId xmlns:a16="http://schemas.microsoft.com/office/drawing/2014/main" id="{A6C9A72D-7641-9C49-A910-5402DC46A795}"/>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5" name="Marcador de texto 4">
            <a:extLst>
              <a:ext uri="{FF2B5EF4-FFF2-40B4-BE49-F238E27FC236}">
                <a16:creationId xmlns:a16="http://schemas.microsoft.com/office/drawing/2014/main" id="{6AAFDA42-0375-5847-B8E2-E7D0996043F9}"/>
              </a:ext>
            </a:extLst>
          </p:cNvPr>
          <p:cNvSpPr>
            <a:spLocks noGrp="1"/>
          </p:cNvSpPr>
          <p:nvPr>
            <p:ph type="body" sz="quarter" idx="3"/>
          </p:nvPr>
        </p:nvSpPr>
        <p:spPr>
          <a:xfrm>
            <a:off x="6172200" y="1681163"/>
            <a:ext cx="5183188"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a:extLst>
              <a:ext uri="{FF2B5EF4-FFF2-40B4-BE49-F238E27FC236}">
                <a16:creationId xmlns:a16="http://schemas.microsoft.com/office/drawing/2014/main" id="{1AD0303E-683A-3D44-A7FD-1879BB62803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10" name="Rectángulo 9">
            <a:extLst>
              <a:ext uri="{FF2B5EF4-FFF2-40B4-BE49-F238E27FC236}">
                <a16:creationId xmlns:a16="http://schemas.microsoft.com/office/drawing/2014/main" id="{4D77B64E-1087-E041-9299-CAE55862E86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56A5B338-D296-0442-B4A4-BE796F8A8116}"/>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C8D44C99-AD77-DB48-AF86-0363B9A0B6B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192D4FCF-99CE-B64B-B6DD-BEBD2C726F6E}"/>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2CB4A2D3-5643-0A4C-874A-28DAC1565A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5" name="Rectángulo 14">
            <a:extLst>
              <a:ext uri="{FF2B5EF4-FFF2-40B4-BE49-F238E27FC236}">
                <a16:creationId xmlns:a16="http://schemas.microsoft.com/office/drawing/2014/main" id="{BC7AC6E1-7A4E-6F45-AE15-67EF632B1835}"/>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ítulo 1">
            <a:extLst>
              <a:ext uri="{FF2B5EF4-FFF2-40B4-BE49-F238E27FC236}">
                <a16:creationId xmlns:a16="http://schemas.microsoft.com/office/drawing/2014/main" id="{A8BE6445-E879-CB43-BBBF-DDEFC1F1674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99523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0765941-2D3B-E24A-ABB9-97383AA18BF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Marcador de fecha 3">
            <a:extLst>
              <a:ext uri="{FF2B5EF4-FFF2-40B4-BE49-F238E27FC236}">
                <a16:creationId xmlns:a16="http://schemas.microsoft.com/office/drawing/2014/main" id="{93C26906-710D-754A-A67A-305A4CF33C1A}"/>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8" name="Marcador de pie de página 4">
            <a:extLst>
              <a:ext uri="{FF2B5EF4-FFF2-40B4-BE49-F238E27FC236}">
                <a16:creationId xmlns:a16="http://schemas.microsoft.com/office/drawing/2014/main" id="{5ADA7A1A-8677-8045-BF5F-1D8391B10987}"/>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9" name="Marcador de número de diapositiva 5">
            <a:extLst>
              <a:ext uri="{FF2B5EF4-FFF2-40B4-BE49-F238E27FC236}">
                <a16:creationId xmlns:a16="http://schemas.microsoft.com/office/drawing/2014/main" id="{8CC9DD30-61C9-2041-B8C6-44BE8164543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0" name="Imagen 9">
            <a:extLst>
              <a:ext uri="{FF2B5EF4-FFF2-40B4-BE49-F238E27FC236}">
                <a16:creationId xmlns:a16="http://schemas.microsoft.com/office/drawing/2014/main" id="{8D955FD7-E5F2-404E-A213-59B32449E2B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1" name="Rectángulo 10">
            <a:extLst>
              <a:ext uri="{FF2B5EF4-FFF2-40B4-BE49-F238E27FC236}">
                <a16:creationId xmlns:a16="http://schemas.microsoft.com/office/drawing/2014/main" id="{943B4735-4A2A-DF49-8A26-994CA6F58634}"/>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ítulo 1">
            <a:extLst>
              <a:ext uri="{FF2B5EF4-FFF2-40B4-BE49-F238E27FC236}">
                <a16:creationId xmlns:a16="http://schemas.microsoft.com/office/drawing/2014/main" id="{1967EB8E-8F05-FF4A-9118-A937F14DFC5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4094026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A360B38-5D2A-344A-AB13-69DADA8886ED}"/>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fecha 3">
            <a:extLst>
              <a:ext uri="{FF2B5EF4-FFF2-40B4-BE49-F238E27FC236}">
                <a16:creationId xmlns:a16="http://schemas.microsoft.com/office/drawing/2014/main" id="{39FD3CFB-E1B4-0345-9013-AF6CF30FDDE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7" name="Marcador de pie de página 4">
            <a:extLst>
              <a:ext uri="{FF2B5EF4-FFF2-40B4-BE49-F238E27FC236}">
                <a16:creationId xmlns:a16="http://schemas.microsoft.com/office/drawing/2014/main" id="{26701CAB-D5F8-284D-91C6-CDD094BC6E94}"/>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8" name="Marcador de número de diapositiva 5">
            <a:extLst>
              <a:ext uri="{FF2B5EF4-FFF2-40B4-BE49-F238E27FC236}">
                <a16:creationId xmlns:a16="http://schemas.microsoft.com/office/drawing/2014/main" id="{6671AC8F-8997-F54A-A951-EA62F9E051FC}"/>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9" name="Imagen 8">
            <a:extLst>
              <a:ext uri="{FF2B5EF4-FFF2-40B4-BE49-F238E27FC236}">
                <a16:creationId xmlns:a16="http://schemas.microsoft.com/office/drawing/2014/main" id="{6D015986-0946-2449-9CA2-E4EF33550A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79760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05016-028F-0E42-8A8A-7BD2ECEA227B}"/>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3" name="Marcador de contenido 2">
            <a:extLst>
              <a:ext uri="{FF2B5EF4-FFF2-40B4-BE49-F238E27FC236}">
                <a16:creationId xmlns:a16="http://schemas.microsoft.com/office/drawing/2014/main" id="{8A6E0A90-E579-A248-9F2D-0394C02A782E}"/>
              </a:ext>
            </a:extLst>
          </p:cNvPr>
          <p:cNvSpPr>
            <a:spLocks noGrp="1"/>
          </p:cNvSpPr>
          <p:nvPr>
            <p:ph idx="1"/>
          </p:nvPr>
        </p:nvSpPr>
        <p:spPr>
          <a:xfrm>
            <a:off x="728980" y="987425"/>
            <a:ext cx="706882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39509E5F-D49C-4A4C-8803-DE33F83B4A14}"/>
              </a:ext>
            </a:extLst>
          </p:cNvPr>
          <p:cNvSpPr>
            <a:spLocks noGrp="1"/>
          </p:cNvSpPr>
          <p:nvPr>
            <p:ph type="body" sz="half" idx="2"/>
          </p:nvPr>
        </p:nvSpPr>
        <p:spPr>
          <a:xfrm>
            <a:off x="8259763" y="2057400"/>
            <a:ext cx="3932237" cy="3811588"/>
          </a:xfrm>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8" name="Rectángulo 7">
            <a:extLst>
              <a:ext uri="{FF2B5EF4-FFF2-40B4-BE49-F238E27FC236}">
                <a16:creationId xmlns:a16="http://schemas.microsoft.com/office/drawing/2014/main" id="{1CB5AC72-F4F2-F443-9142-B23CB27518D4}"/>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01AD09DB-A0FD-AC47-B54F-7F5B552E7C3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311586E-5AA4-B94E-881B-4C18FF1CB63F}"/>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926051FF-6462-BA4D-9CA3-BCEAC343D15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45DC9AC7-AE88-E04E-8F1C-CF3D1C5A6C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246531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729E89C-04AB-854C-948B-95598EBCB0BB}"/>
              </a:ext>
            </a:extLst>
          </p:cNvPr>
          <p:cNvSpPr>
            <a:spLocks noGrp="1"/>
          </p:cNvSpPr>
          <p:nvPr>
            <p:ph type="pic" idx="1"/>
          </p:nvPr>
        </p:nvSpPr>
        <p:spPr>
          <a:xfrm>
            <a:off x="0" y="1"/>
            <a:ext cx="9677400" cy="64839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_tradnl"/>
          </a:p>
        </p:txBody>
      </p:sp>
      <p:sp>
        <p:nvSpPr>
          <p:cNvPr id="8" name="Rectángulo 7">
            <a:extLst>
              <a:ext uri="{FF2B5EF4-FFF2-40B4-BE49-F238E27FC236}">
                <a16:creationId xmlns:a16="http://schemas.microsoft.com/office/drawing/2014/main" id="{4E0647A2-3F38-1A4F-BFB5-4425A36B2DDB}"/>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9F75AFB-0005-C54C-A8B5-113574E8C8A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EACFABE-C623-7140-8999-E9E6FD3110E6}"/>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694752E7-A626-D544-A649-511813B602D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E78943E9-9248-F146-961E-38BC25B02D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Título 1">
            <a:extLst>
              <a:ext uri="{FF2B5EF4-FFF2-40B4-BE49-F238E27FC236}">
                <a16:creationId xmlns:a16="http://schemas.microsoft.com/office/drawing/2014/main" id="{59CB260A-98AC-F14D-A519-566B027F21DA}"/>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14" name="Marcador de texto 3">
            <a:extLst>
              <a:ext uri="{FF2B5EF4-FFF2-40B4-BE49-F238E27FC236}">
                <a16:creationId xmlns:a16="http://schemas.microsoft.com/office/drawing/2014/main" id="{C9B5FD3A-579A-6440-9912-4D72B01E2D4B}"/>
              </a:ext>
            </a:extLst>
          </p:cNvPr>
          <p:cNvSpPr>
            <a:spLocks noGrp="1"/>
          </p:cNvSpPr>
          <p:nvPr>
            <p:ph type="body" sz="half" idx="2"/>
          </p:nvPr>
        </p:nvSpPr>
        <p:spPr>
          <a:xfrm>
            <a:off x="8259763" y="2057400"/>
            <a:ext cx="3932237" cy="3811588"/>
          </a:xfrm>
          <a:solidFill>
            <a:schemeClr val="bg1"/>
          </a:solidFill>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288258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EF911E5-7C01-4848-8B87-62FDC2116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68E510EC-39D1-B944-8E65-F02D89427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C0CC745F-1828-6048-8100-F18D3786F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CL"/>
              <a:t>14-03-19</a:t>
            </a:r>
            <a:endParaRPr lang="es-ES_tradnl"/>
          </a:p>
        </p:txBody>
      </p:sp>
      <p:sp>
        <p:nvSpPr>
          <p:cNvPr id="5" name="Marcador de pie de página 4">
            <a:extLst>
              <a:ext uri="{FF2B5EF4-FFF2-40B4-BE49-F238E27FC236}">
                <a16:creationId xmlns:a16="http://schemas.microsoft.com/office/drawing/2014/main" id="{79762FD1-1517-B04C-B5A2-575884C85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a:t>CONSORCIO / ESTRATEGIA "EL FUTURO DE NUESTROS BOSQUES" DE GUATEMALA</a:t>
            </a:r>
          </a:p>
        </p:txBody>
      </p:sp>
      <p:sp>
        <p:nvSpPr>
          <p:cNvPr id="6" name="Marcador de número de diapositiva 5">
            <a:extLst>
              <a:ext uri="{FF2B5EF4-FFF2-40B4-BE49-F238E27FC236}">
                <a16:creationId xmlns:a16="http://schemas.microsoft.com/office/drawing/2014/main" id="{9F527BFF-9E57-0A46-8805-B6032731F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51729-C192-0243-97F5-F713D0FA4F0D}" type="slidenum">
              <a:rPr lang="es-ES_tradnl" smtClean="0"/>
              <a:t>‹Nº›</a:t>
            </a:fld>
            <a:endParaRPr lang="es-ES_tradnl"/>
          </a:p>
        </p:txBody>
      </p:sp>
    </p:spTree>
    <p:extLst>
      <p:ext uri="{BB962C8B-B14F-4D97-AF65-F5344CB8AC3E}">
        <p14:creationId xmlns:p14="http://schemas.microsoft.com/office/powerpoint/2010/main" val="1201066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3" Type="http://schemas.openxmlformats.org/officeDocument/2006/relationships/image" Target="../media/image35.png"/><Relationship Id="rId7" Type="http://schemas.microsoft.com/office/2007/relationships/hdphoto" Target="../media/hdphoto2.wdp"/><Relationship Id="rId12"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hdphoto" Target="../media/hdphoto4.wdp"/><Relationship Id="rId5" Type="http://schemas.openxmlformats.org/officeDocument/2006/relationships/image" Target="../media/image36.png"/><Relationship Id="rId15" Type="http://schemas.openxmlformats.org/officeDocument/2006/relationships/image" Target="../media/image42.png"/><Relationship Id="rId10" Type="http://schemas.openxmlformats.org/officeDocument/2006/relationships/image" Target="../media/image39.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3" Type="http://schemas.openxmlformats.org/officeDocument/2006/relationships/image" Target="../media/image36.png"/><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1.png"/><Relationship Id="rId5" Type="http://schemas.microsoft.com/office/2007/relationships/hdphoto" Target="../media/hdphoto2.wdp"/><Relationship Id="rId10" Type="http://schemas.openxmlformats.org/officeDocument/2006/relationships/image" Target="../media/image40.png"/><Relationship Id="rId4" Type="http://schemas.openxmlformats.org/officeDocument/2006/relationships/image" Target="../media/image37.png"/><Relationship Id="rId9" Type="http://schemas.microsoft.com/office/2007/relationships/hdphoto" Target="../media/hdphoto4.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4.jp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3.jpeg"/><Relationship Id="rId5" Type="http://schemas.microsoft.com/office/2007/relationships/hdphoto" Target="../media/hdphoto7.wdp"/><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20FBC-5C20-2D4E-84F5-08037E47B802}"/>
              </a:ext>
            </a:extLst>
          </p:cNvPr>
          <p:cNvSpPr>
            <a:spLocks noGrp="1"/>
          </p:cNvSpPr>
          <p:nvPr>
            <p:ph type="ctrTitle"/>
          </p:nvPr>
        </p:nvSpPr>
        <p:spPr/>
        <p:txBody>
          <a:bodyPr>
            <a:normAutofit/>
          </a:bodyPr>
          <a:lstStyle/>
          <a:p>
            <a:r>
              <a:rPr lang="es-ES_tradnl" sz="2400" dirty="0"/>
              <a:t>PLAN DE TRABAJO PARA LA CONSTRUCCION DEL MAPA DE DINAMICA FORESTAL 2006 - 2016</a:t>
            </a:r>
          </a:p>
        </p:txBody>
      </p:sp>
      <p:sp>
        <p:nvSpPr>
          <p:cNvPr id="4" name="Rectángulo 3">
            <a:extLst>
              <a:ext uri="{FF2B5EF4-FFF2-40B4-BE49-F238E27FC236}">
                <a16:creationId xmlns:a16="http://schemas.microsoft.com/office/drawing/2014/main" id="{B28BF4F1-ACED-DA44-82A2-6DAC76A9E096}"/>
              </a:ext>
            </a:extLst>
          </p:cNvPr>
          <p:cNvSpPr/>
          <p:nvPr/>
        </p:nvSpPr>
        <p:spPr>
          <a:xfrm>
            <a:off x="-1" y="1673784"/>
            <a:ext cx="2869251" cy="1877437"/>
          </a:xfrm>
          <a:prstGeom prst="rect">
            <a:avLst/>
          </a:prstGeom>
        </p:spPr>
        <p:txBody>
          <a:bodyPr wrap="square">
            <a:spAutoFit/>
          </a:bodyPr>
          <a:lstStyle/>
          <a:p>
            <a:pPr algn="r"/>
            <a:r>
              <a:rPr lang="es-ES_tradnl" sz="1600" b="1" dirty="0">
                <a:solidFill>
                  <a:schemeClr val="bg1"/>
                </a:solidFill>
              </a:rPr>
              <a:t>PROPUESTA PARA LA CONSTRUCCIÓN DE LOS DATOS DE ACTIVIDAD DEL NIVEL DE REFERENCIA</a:t>
            </a:r>
          </a:p>
          <a:p>
            <a:pPr algn="r">
              <a:spcBef>
                <a:spcPts val="600"/>
              </a:spcBef>
              <a:spcAft>
                <a:spcPts val="1200"/>
              </a:spcAft>
            </a:pPr>
            <a:endParaRPr lang="es-ES_tradnl" sz="1600" b="1" dirty="0">
              <a:solidFill>
                <a:schemeClr val="bg1"/>
              </a:solidFill>
            </a:endParaRPr>
          </a:p>
          <a:p>
            <a:pPr algn="r">
              <a:spcBef>
                <a:spcPts val="600"/>
              </a:spcBef>
              <a:spcAft>
                <a:spcPts val="1200"/>
              </a:spcAft>
            </a:pPr>
            <a:r>
              <a:rPr lang="es-ES_tradnl" sz="1600" b="1" dirty="0">
                <a:solidFill>
                  <a:schemeClr val="bg1"/>
                </a:solidFill>
              </a:rPr>
              <a:t>Guatemala</a:t>
            </a:r>
            <a:endParaRPr lang="es-ES_tradnl" sz="1400" b="1" dirty="0">
              <a:solidFill>
                <a:schemeClr val="bg1"/>
              </a:solidFill>
            </a:endParaRPr>
          </a:p>
        </p:txBody>
      </p:sp>
      <p:sp>
        <p:nvSpPr>
          <p:cNvPr id="5" name="Rectángulo 4">
            <a:extLst>
              <a:ext uri="{FF2B5EF4-FFF2-40B4-BE49-F238E27FC236}">
                <a16:creationId xmlns:a16="http://schemas.microsoft.com/office/drawing/2014/main" id="{2E09B0E8-1BF9-8842-8BEC-DE89116032B7}"/>
              </a:ext>
            </a:extLst>
          </p:cNvPr>
          <p:cNvSpPr/>
          <p:nvPr/>
        </p:nvSpPr>
        <p:spPr>
          <a:xfrm>
            <a:off x="43986" y="5141030"/>
            <a:ext cx="2825265" cy="246221"/>
          </a:xfrm>
          <a:prstGeom prst="rect">
            <a:avLst/>
          </a:prstGeom>
        </p:spPr>
        <p:txBody>
          <a:bodyPr wrap="square">
            <a:spAutoFit/>
          </a:bodyPr>
          <a:lstStyle/>
          <a:p>
            <a:pPr algn="ctr"/>
            <a:r>
              <a:rPr lang="es-CL" sz="1000" dirty="0"/>
              <a:t>Ciudad de Guatemala. 07 FEBRERO 2020</a:t>
            </a:r>
          </a:p>
        </p:txBody>
      </p:sp>
      <p:sp>
        <p:nvSpPr>
          <p:cNvPr id="6" name="Rectángulo 5">
            <a:extLst>
              <a:ext uri="{FF2B5EF4-FFF2-40B4-BE49-F238E27FC236}">
                <a16:creationId xmlns:a16="http://schemas.microsoft.com/office/drawing/2014/main" id="{7EB4DF14-A448-9E4D-8D2D-4FF99C670592}"/>
              </a:ext>
            </a:extLst>
          </p:cNvPr>
          <p:cNvSpPr/>
          <p:nvPr/>
        </p:nvSpPr>
        <p:spPr>
          <a:xfrm>
            <a:off x="2865620" y="5129057"/>
            <a:ext cx="9282394" cy="307777"/>
          </a:xfrm>
          <a:prstGeom prst="rect">
            <a:avLst/>
          </a:prstGeom>
        </p:spPr>
        <p:txBody>
          <a:bodyPr wrap="square">
            <a:spAutoFit/>
          </a:bodyPr>
          <a:lstStyle/>
          <a:p>
            <a:pPr algn="ctr"/>
            <a:r>
              <a:rPr lang="es-CL" sz="1400" b="1" dirty="0"/>
              <a:t>Expositor: </a:t>
            </a:r>
            <a:r>
              <a:rPr lang="es-CL" sz="1400" dirty="0"/>
              <a:t>Efraín Duarte, Componente MRV</a:t>
            </a:r>
            <a:endParaRPr lang="es-ES" sz="1400" dirty="0"/>
          </a:p>
        </p:txBody>
      </p:sp>
    </p:spTree>
    <p:extLst>
      <p:ext uri="{BB962C8B-B14F-4D97-AF65-F5344CB8AC3E}">
        <p14:creationId xmlns:p14="http://schemas.microsoft.com/office/powerpoint/2010/main" val="335791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587226" y="3476479"/>
            <a:ext cx="3525912"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p:nvPr/>
        </p:nvCxnSpPr>
        <p:spPr>
          <a:xfrm>
            <a:off x="589153" y="3811611"/>
            <a:ext cx="313964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1344323" y="3066301"/>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1242232" y="3727273"/>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587226" y="2419970"/>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589153" y="4699804"/>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755360" y="4002905"/>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2947568" y="2771602"/>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2845477" y="3711272"/>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2186857" y="1755939"/>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2180210" y="4536851"/>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2421566" y="3986904"/>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sp>
        <p:nvSpPr>
          <p:cNvPr id="5" name="Rectángulo 4">
            <a:extLst>
              <a:ext uri="{FF2B5EF4-FFF2-40B4-BE49-F238E27FC236}">
                <a16:creationId xmlns:a16="http://schemas.microsoft.com/office/drawing/2014/main" id="{89D89B66-7DD0-4323-BC7E-E33FEEB134E6}"/>
              </a:ext>
            </a:extLst>
          </p:cNvPr>
          <p:cNvSpPr/>
          <p:nvPr/>
        </p:nvSpPr>
        <p:spPr>
          <a:xfrm>
            <a:off x="2435550" y="3974266"/>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7" name="Rectángulo 46"/>
          <p:cNvSpPr/>
          <p:nvPr/>
        </p:nvSpPr>
        <p:spPr>
          <a:xfrm>
            <a:off x="4220296" y="1891429"/>
            <a:ext cx="7971704" cy="317009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Durante los meses de junio hasta el 6 de agosto 2019 se realizó la actividad denominada </a:t>
            </a:r>
            <a:r>
              <a:rPr lang="es-CL" sz="2000" b="1" dirty="0"/>
              <a:t>“análisis de precisión de datos de actividad del NREF”, </a:t>
            </a:r>
            <a:r>
              <a:rPr lang="es-CL" sz="2000" dirty="0"/>
              <a:t>dicho análisis consistió en evaluar la precisión de los mapas de dinámica de cobertura forestal 2006-2010 (publicado por el GIMBUT en el año 2012) y la dinámica de cobertura forestal 2010-2016 (publicado por el GIMBUT en el año 2018), ambos mapas, aunque fueron publicados en fechas anteriores, estos no tenían estimada la precisión en las áreas de cambio, en ese sentido, el consorcio enfocó sus acciones en estimar la precisión de ambos mapas, ya que estos, serian la base de la actualización del NREF que será presentado a la CMNUCC.</a:t>
            </a:r>
          </a:p>
        </p:txBody>
      </p:sp>
    </p:spTree>
    <p:extLst>
      <p:ext uri="{BB962C8B-B14F-4D97-AF65-F5344CB8AC3E}">
        <p14:creationId xmlns:p14="http://schemas.microsoft.com/office/powerpoint/2010/main" val="28632545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89" grpId="0" animBg="1"/>
      <p:bldP spid="90" grpId="0" animBg="1"/>
      <p:bldP spid="91" grpId="0" animBg="1"/>
      <p:bldP spid="92" grpId="0" animBg="1"/>
      <p:bldP spid="94" grpId="0" animBg="1"/>
      <p:bldP spid="95" grpId="0" animBg="1"/>
      <p:bldP spid="96" grpId="0" animBg="1"/>
      <p:bldP spid="97" grpId="0" animBg="1"/>
      <p:bldP spid="5"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47" name="Rectángulo 46"/>
          <p:cNvSpPr/>
          <p:nvPr/>
        </p:nvSpPr>
        <p:spPr>
          <a:xfrm>
            <a:off x="4163146" y="1515880"/>
            <a:ext cx="7971704" cy="163121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Como resultado del </a:t>
            </a:r>
            <a:r>
              <a:rPr lang="es-CL" sz="2000" b="1" dirty="0"/>
              <a:t>“análisis de precisión de datos de actividad del NREF”, </a:t>
            </a:r>
            <a:r>
              <a:rPr lang="es-CL" sz="2000" dirty="0"/>
              <a:t>se encontró que ambos mapas </a:t>
            </a:r>
            <a:r>
              <a:rPr lang="es-CL" sz="2000" u="sng" dirty="0"/>
              <a:t>tienen precisiones muy bajas </a:t>
            </a:r>
            <a:r>
              <a:rPr lang="es-CL" sz="2000" dirty="0"/>
              <a:t>en las categorías de cambio (pérdida y ganancia de bosque), adicionalmente, se identificaron inconsistencias en la aplicación del concepto de bosque, metodología etc.</a:t>
            </a:r>
          </a:p>
        </p:txBody>
      </p:sp>
      <p:sp>
        <p:nvSpPr>
          <p:cNvPr id="18" name="Rectángulo 17"/>
          <p:cNvSpPr/>
          <p:nvPr/>
        </p:nvSpPr>
        <p:spPr>
          <a:xfrm>
            <a:off x="4186114" y="3534676"/>
            <a:ext cx="7971704" cy="224676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Los resultados, la metodología aplicada, la discusión, las recomendaciones y las conclusiones del </a:t>
            </a:r>
            <a:r>
              <a:rPr lang="es-CL" sz="2000" b="1" dirty="0"/>
              <a:t>“análisis de precisión de datos de actividad del NREF” </a:t>
            </a:r>
            <a:r>
              <a:rPr lang="es-CL" sz="2000" dirty="0"/>
              <a:t>se sistematizó y publicó en un documento técnico que fue puesto a disposición del GIMBUT, adicionalmente, se realizó un proceso de divulgación del estudio y se capacitó al personal de GIMBUT para empoderarlos sobre el proceso metodológico para estimar la precisión de los mapas para un futuro proceso.</a:t>
            </a:r>
          </a:p>
        </p:txBody>
      </p:sp>
      <p:pic>
        <p:nvPicPr>
          <p:cNvPr id="19" name="Imagen 18">
            <a:extLst>
              <a:ext uri="{FF2B5EF4-FFF2-40B4-BE49-F238E27FC236}">
                <a16:creationId xmlns:a16="http://schemas.microsoft.com/office/drawing/2014/main" id="{5026E863-D813-4D9A-8231-9A4B309924A5}"/>
              </a:ext>
            </a:extLst>
          </p:cNvPr>
          <p:cNvPicPr>
            <a:picLocks noChangeAspect="1"/>
          </p:cNvPicPr>
          <p:nvPr/>
        </p:nvPicPr>
        <p:blipFill rotWithShape="1">
          <a:blip r:embed="rId2"/>
          <a:srcRect r="44053" b="273"/>
          <a:stretch/>
        </p:blipFill>
        <p:spPr>
          <a:xfrm>
            <a:off x="754790" y="1186551"/>
            <a:ext cx="2559910" cy="2569865"/>
          </a:xfrm>
          <a:prstGeom prst="rect">
            <a:avLst/>
          </a:prstGeom>
        </p:spPr>
      </p:pic>
      <p:pic>
        <p:nvPicPr>
          <p:cNvPr id="6" name="Imagen 5"/>
          <p:cNvPicPr>
            <a:picLocks noChangeAspect="1"/>
          </p:cNvPicPr>
          <p:nvPr/>
        </p:nvPicPr>
        <p:blipFill>
          <a:blip r:embed="rId3"/>
          <a:stretch>
            <a:fillRect/>
          </a:stretch>
        </p:blipFill>
        <p:spPr>
          <a:xfrm>
            <a:off x="754790" y="3865859"/>
            <a:ext cx="2559910" cy="2976996"/>
          </a:xfrm>
          <a:prstGeom prst="rect">
            <a:avLst/>
          </a:prstGeom>
        </p:spPr>
      </p:pic>
    </p:spTree>
    <p:extLst>
      <p:ext uri="{BB962C8B-B14F-4D97-AF65-F5344CB8AC3E}">
        <p14:creationId xmlns:p14="http://schemas.microsoft.com/office/powerpoint/2010/main" val="412116001"/>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METODOLOGÍA</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12</a:t>
            </a:fld>
            <a:endParaRPr lang="es-ES_tradnl" dirty="0"/>
          </a:p>
        </p:txBody>
      </p:sp>
    </p:spTree>
    <p:extLst>
      <p:ext uri="{BB962C8B-B14F-4D97-AF65-F5344CB8AC3E}">
        <p14:creationId xmlns:p14="http://schemas.microsoft.com/office/powerpoint/2010/main" val="983736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Elementos clave para la mejora continua del NREF</a:t>
            </a:r>
          </a:p>
        </p:txBody>
      </p:sp>
      <p:sp>
        <p:nvSpPr>
          <p:cNvPr id="5" name="Rectángulo 4"/>
          <p:cNvSpPr/>
          <p:nvPr/>
        </p:nvSpPr>
        <p:spPr>
          <a:xfrm>
            <a:off x="0" y="1211080"/>
            <a:ext cx="11944350" cy="70788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Con base a los resultados antes mencionados, para la propuesta de construcción del mapa de dinámica de cambio de cobertura forestal para el periodo 2006-2016, se proponen las siguientes actividades.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5657850" y="4151934"/>
            <a:ext cx="6286500" cy="1569660"/>
          </a:xfrm>
          <a:prstGeom prst="rect">
            <a:avLst/>
          </a:prstGeom>
          <a:solidFill>
            <a:schemeClr val="accent5">
              <a:lumMod val="20000"/>
              <a:lumOff val="80000"/>
            </a:schemeClr>
          </a:solidFill>
        </p:spPr>
        <p:txBody>
          <a:bodyPr wrap="square" rtlCol="0">
            <a:spAutoFit/>
          </a:bodyPr>
          <a:lstStyle/>
          <a:p>
            <a:pPr algn="just"/>
            <a:r>
              <a:rPr lang="es-CL" sz="1600" b="1" dirty="0"/>
              <a:t>Actualizar la metodología aplicando herramientas actualizadas: </a:t>
            </a:r>
          </a:p>
          <a:p>
            <a:pPr algn="just"/>
            <a:endParaRPr lang="es-CL" sz="1600" b="1" dirty="0"/>
          </a:p>
          <a:p>
            <a:pPr marL="342900" indent="-342900" algn="just">
              <a:buFont typeface="Arial" panose="020B0604020202020204" pitchFamily="34" charset="0"/>
              <a:buChar char="•"/>
            </a:pPr>
            <a:r>
              <a:rPr lang="es-CL" sz="1600" u="sng" dirty="0"/>
              <a:t>Mosaico libre de nubes: </a:t>
            </a:r>
          </a:p>
          <a:p>
            <a:pPr algn="just"/>
            <a:r>
              <a:rPr lang="es-CL" sz="1600" dirty="0"/>
              <a:t>Recurriendo a la plataforma de GEE para componer imágenes satélite libre de nubes es posible tener acceso a las imágenes de cualquier satélite sin tener que descargar sus bandas físicamente.</a:t>
            </a:r>
          </a:p>
        </p:txBody>
      </p:sp>
      <p:sp>
        <p:nvSpPr>
          <p:cNvPr id="10" name="Rectángulo 9">
            <a:extLst>
              <a:ext uri="{FF2B5EF4-FFF2-40B4-BE49-F238E27FC236}">
                <a16:creationId xmlns:a16="http://schemas.microsoft.com/office/drawing/2014/main" id="{D98F3CB9-8428-4337-9AFD-BB5B00048B0D}"/>
              </a:ext>
            </a:extLst>
          </p:cNvPr>
          <p:cNvSpPr/>
          <p:nvPr/>
        </p:nvSpPr>
        <p:spPr>
          <a:xfrm>
            <a:off x="5657850" y="2373729"/>
            <a:ext cx="6286500" cy="1323439"/>
          </a:xfrm>
          <a:prstGeom prst="rect">
            <a:avLst/>
          </a:prstGeom>
          <a:solidFill>
            <a:schemeClr val="accent5">
              <a:lumMod val="20000"/>
              <a:lumOff val="80000"/>
            </a:schemeClr>
          </a:solidFill>
        </p:spPr>
        <p:txBody>
          <a:bodyPr wrap="square" rtlCol="0">
            <a:spAutoFit/>
          </a:bodyPr>
          <a:lstStyle/>
          <a:p>
            <a:pPr algn="just"/>
            <a:r>
              <a:rPr lang="es-CL" sz="1600" b="1" dirty="0"/>
              <a:t>Aplicar en la práctica el concepto de bosque definido por Guatemala:</a:t>
            </a:r>
          </a:p>
          <a:p>
            <a:pPr algn="just"/>
            <a:endParaRPr lang="es-CL" sz="1600" b="1" dirty="0"/>
          </a:p>
          <a:p>
            <a:pPr marL="285750" indent="-285750" algn="just">
              <a:buFont typeface="Arial" panose="020B0604020202020204" pitchFamily="34" charset="0"/>
              <a:buChar char="•"/>
            </a:pPr>
            <a:r>
              <a:rPr lang="es-CL" sz="1600" dirty="0"/>
              <a:t>Superficie cubierta por árboles con un mínimo de cobertura de copa del 30%-40%, formando una masa continúa de un mínimo de 0.5 hectárea (5 píxeles) con un ancho mínimo de 60 metros (2 píxeles).</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405493" y="4151934"/>
            <a:ext cx="4738007" cy="1815882"/>
          </a:xfrm>
          <a:prstGeom prst="rect">
            <a:avLst/>
          </a:prstGeom>
          <a:solidFill>
            <a:schemeClr val="accent5">
              <a:lumMod val="20000"/>
              <a:lumOff val="80000"/>
            </a:schemeClr>
          </a:solidFill>
        </p:spPr>
        <p:txBody>
          <a:bodyPr wrap="square" rtlCol="0">
            <a:spAutoFit/>
          </a:bodyPr>
          <a:lstStyle/>
          <a:p>
            <a:pPr algn="just"/>
            <a:r>
              <a:rPr lang="es-CL" sz="1600" b="1" dirty="0"/>
              <a:t>Mejorar el método de mapeo: </a:t>
            </a:r>
          </a:p>
          <a:p>
            <a:pPr marL="342900" indent="-342900" algn="just">
              <a:buFont typeface="Arial" panose="020B0604020202020204" pitchFamily="34" charset="0"/>
              <a:buChar char="•"/>
            </a:pPr>
            <a:r>
              <a:rPr lang="es-CL" sz="1600" dirty="0"/>
              <a:t>Realizar un análisis de cobertura forestal partiendo de una máscara de bosque del año 2006 que garantice una dinámica de cobertura consistente eliminando todas las falsas ganancias y falsas pérdidas que se localizan en los bordes de cada polígono.</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405493" y="2373730"/>
            <a:ext cx="4738007" cy="1323439"/>
          </a:xfrm>
          <a:prstGeom prst="rect">
            <a:avLst/>
          </a:prstGeom>
          <a:solidFill>
            <a:schemeClr val="accent5">
              <a:lumMod val="20000"/>
              <a:lumOff val="80000"/>
            </a:schemeClr>
          </a:solidFill>
        </p:spPr>
        <p:txBody>
          <a:bodyPr wrap="square" rtlCol="0">
            <a:spAutoFit/>
          </a:bodyPr>
          <a:lstStyle/>
          <a:p>
            <a:pPr algn="just"/>
            <a:r>
              <a:rPr lang="es-CL" sz="1600" b="1" dirty="0"/>
              <a:t>Topología del polígono: </a:t>
            </a:r>
          </a:p>
          <a:p>
            <a:pPr marL="342900" indent="-342900" algn="just">
              <a:buFont typeface="Arial" panose="020B0604020202020204" pitchFamily="34" charset="0"/>
              <a:buChar char="•"/>
            </a:pPr>
            <a:r>
              <a:rPr lang="es-CL" sz="1600" dirty="0"/>
              <a:t>Realizar una segmentación de la imagen para definir el límite de la cobertura de bosque y no bosque, a partir de estos segmentos se procede a realizar el proceso de la clasificación supervisada.</a:t>
            </a:r>
          </a:p>
        </p:txBody>
      </p:sp>
    </p:spTree>
    <p:extLst>
      <p:ext uri="{BB962C8B-B14F-4D97-AF65-F5344CB8AC3E}">
        <p14:creationId xmlns:p14="http://schemas.microsoft.com/office/powerpoint/2010/main" val="2377866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sp>
        <p:nvSpPr>
          <p:cNvPr id="3" name="CuadroTexto 2"/>
          <p:cNvSpPr txBox="1"/>
          <p:nvPr/>
        </p:nvSpPr>
        <p:spPr>
          <a:xfrm>
            <a:off x="0" y="1590763"/>
            <a:ext cx="2988062" cy="369332"/>
          </a:xfrm>
          <a:prstGeom prst="rect">
            <a:avLst/>
          </a:prstGeom>
          <a:noFill/>
        </p:spPr>
        <p:txBody>
          <a:bodyPr wrap="none" rtlCol="0">
            <a:spAutoFit/>
          </a:bodyPr>
          <a:lstStyle/>
          <a:p>
            <a:r>
              <a:rPr lang="es-CL" b="1" dirty="0"/>
              <a:t>Método de mapeo propuesto</a:t>
            </a:r>
          </a:p>
        </p:txBody>
      </p:sp>
      <p:grpSp>
        <p:nvGrpSpPr>
          <p:cNvPr id="5" name="Grupo 4"/>
          <p:cNvGrpSpPr/>
          <p:nvPr/>
        </p:nvGrpSpPr>
        <p:grpSpPr>
          <a:xfrm>
            <a:off x="6934200" y="1569658"/>
            <a:ext cx="5257800" cy="3859592"/>
            <a:chOff x="6934200" y="1569658"/>
            <a:chExt cx="5257800" cy="3859592"/>
          </a:xfrm>
        </p:grpSpPr>
        <p:pic>
          <p:nvPicPr>
            <p:cNvPr id="15" name="Imagen 14">
              <a:extLst>
                <a:ext uri="{FF2B5EF4-FFF2-40B4-BE49-F238E27FC236}">
                  <a16:creationId xmlns:a16="http://schemas.microsoft.com/office/drawing/2014/main" id="{7A21372F-5E24-4E1C-AF9D-76E66615B1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34200" y="2322045"/>
              <a:ext cx="5257800" cy="3107205"/>
            </a:xfrm>
            <a:prstGeom prst="rect">
              <a:avLst/>
            </a:prstGeom>
            <a:noFill/>
          </p:spPr>
        </p:pic>
        <p:sp>
          <p:nvSpPr>
            <p:cNvPr id="6" name="CuadroTexto 5"/>
            <p:cNvSpPr txBox="1"/>
            <p:nvPr/>
          </p:nvSpPr>
          <p:spPr>
            <a:xfrm>
              <a:off x="7427739" y="1569658"/>
              <a:ext cx="4270721" cy="369332"/>
            </a:xfrm>
            <a:prstGeom prst="rect">
              <a:avLst/>
            </a:prstGeom>
            <a:noFill/>
          </p:spPr>
          <p:txBody>
            <a:bodyPr wrap="none" rtlCol="0">
              <a:spAutoFit/>
            </a:bodyPr>
            <a:lstStyle/>
            <a:p>
              <a:r>
                <a:rPr lang="es-CL" b="1" dirty="0"/>
                <a:t>Método para evaluar la precisión del mapa</a:t>
              </a:r>
            </a:p>
          </p:txBody>
        </p:sp>
      </p:grpSp>
      <p:pic>
        <p:nvPicPr>
          <p:cNvPr id="7" name="Imagen 6">
            <a:extLst>
              <a:ext uri="{FF2B5EF4-FFF2-40B4-BE49-F238E27FC236}">
                <a16:creationId xmlns:a16="http://schemas.microsoft.com/office/drawing/2014/main" id="{51D85841-6580-47A6-8BC3-A8975E6FAB97}"/>
              </a:ext>
            </a:extLst>
          </p:cNvPr>
          <p:cNvPicPr>
            <a:picLocks noChangeAspect="1"/>
          </p:cNvPicPr>
          <p:nvPr/>
        </p:nvPicPr>
        <p:blipFill>
          <a:blip r:embed="rId3"/>
          <a:stretch>
            <a:fillRect/>
          </a:stretch>
        </p:blipFill>
        <p:spPr>
          <a:xfrm>
            <a:off x="216784" y="1960095"/>
            <a:ext cx="6545966" cy="3815492"/>
          </a:xfrm>
          <a:prstGeom prst="rect">
            <a:avLst/>
          </a:prstGeom>
        </p:spPr>
      </p:pic>
    </p:spTree>
    <p:extLst>
      <p:ext uri="{BB962C8B-B14F-4D97-AF65-F5344CB8AC3E}">
        <p14:creationId xmlns:p14="http://schemas.microsoft.com/office/powerpoint/2010/main" val="3105219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8" name="Conector recto 7">
            <a:extLst>
              <a:ext uri="{FF2B5EF4-FFF2-40B4-BE49-F238E27FC236}">
                <a16:creationId xmlns:a16="http://schemas.microsoft.com/office/drawing/2014/main" id="{B787E766-AFE3-43DC-BAA3-469617D77CC7}"/>
              </a:ext>
            </a:extLst>
          </p:cNvPr>
          <p:cNvCxnSpPr/>
          <p:nvPr/>
        </p:nvCxnSpPr>
        <p:spPr>
          <a:xfrm>
            <a:off x="1434215" y="1577366"/>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9C5A1D1A-9E2E-435F-94FF-EA30DFA05DEB}"/>
              </a:ext>
            </a:extLst>
          </p:cNvPr>
          <p:cNvSpPr/>
          <p:nvPr/>
        </p:nvSpPr>
        <p:spPr>
          <a:xfrm>
            <a:off x="2023643" y="1137206"/>
            <a:ext cx="8853908" cy="461665"/>
          </a:xfrm>
          <a:prstGeom prst="rect">
            <a:avLst/>
          </a:prstGeom>
        </p:spPr>
        <p:txBody>
          <a:bodyPr wrap="square">
            <a:spAutoFit/>
          </a:bodyPr>
          <a:lstStyle/>
          <a:p>
            <a:r>
              <a:rPr lang="es-ES" sz="2400" b="1" dirty="0"/>
              <a:t>Plataforma propuesta para el mapeo de la dinámica forestal</a:t>
            </a:r>
          </a:p>
        </p:txBody>
      </p:sp>
      <p:pic>
        <p:nvPicPr>
          <p:cNvPr id="10" name="Imagen 9">
            <a:extLst>
              <a:ext uri="{FF2B5EF4-FFF2-40B4-BE49-F238E27FC236}">
                <a16:creationId xmlns:a16="http://schemas.microsoft.com/office/drawing/2014/main" id="{0D349BEC-1A52-40ED-9E05-9798A3834DAB}"/>
              </a:ext>
            </a:extLst>
          </p:cNvPr>
          <p:cNvPicPr>
            <a:picLocks noChangeAspect="1"/>
          </p:cNvPicPr>
          <p:nvPr/>
        </p:nvPicPr>
        <p:blipFill>
          <a:blip r:embed="rId2"/>
          <a:stretch>
            <a:fillRect/>
          </a:stretch>
        </p:blipFill>
        <p:spPr>
          <a:xfrm>
            <a:off x="2456392" y="1598871"/>
            <a:ext cx="6716183" cy="2715634"/>
          </a:xfrm>
          <a:prstGeom prst="rect">
            <a:avLst/>
          </a:prstGeom>
        </p:spPr>
      </p:pic>
      <p:pic>
        <p:nvPicPr>
          <p:cNvPr id="11" name="Imagen 10">
            <a:extLst>
              <a:ext uri="{FF2B5EF4-FFF2-40B4-BE49-F238E27FC236}">
                <a16:creationId xmlns:a16="http://schemas.microsoft.com/office/drawing/2014/main" id="{A5C7A419-E138-4768-BBC1-5C6871FA5DF8}"/>
              </a:ext>
            </a:extLst>
          </p:cNvPr>
          <p:cNvPicPr>
            <a:picLocks noChangeAspect="1"/>
          </p:cNvPicPr>
          <p:nvPr/>
        </p:nvPicPr>
        <p:blipFill>
          <a:blip r:embed="rId3"/>
          <a:stretch>
            <a:fillRect/>
          </a:stretch>
        </p:blipFill>
        <p:spPr>
          <a:xfrm>
            <a:off x="3052793" y="4412085"/>
            <a:ext cx="5386358" cy="2445915"/>
          </a:xfrm>
          <a:prstGeom prst="rect">
            <a:avLst/>
          </a:prstGeom>
        </p:spPr>
      </p:pic>
    </p:spTree>
    <p:extLst>
      <p:ext uri="{BB962C8B-B14F-4D97-AF65-F5344CB8AC3E}">
        <p14:creationId xmlns:p14="http://schemas.microsoft.com/office/powerpoint/2010/main" val="31357043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7" name="Conector recto 6">
            <a:extLst>
              <a:ext uri="{FF2B5EF4-FFF2-40B4-BE49-F238E27FC236}">
                <a16:creationId xmlns:a16="http://schemas.microsoft.com/office/drawing/2014/main" id="{F81D06C4-EBA5-46D8-8233-35C507B7B430}"/>
              </a:ext>
            </a:extLst>
          </p:cNvPr>
          <p:cNvCxnSpPr/>
          <p:nvPr/>
        </p:nvCxnSpPr>
        <p:spPr>
          <a:xfrm>
            <a:off x="1529464" y="1571343"/>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ángulo 11">
            <a:extLst>
              <a:ext uri="{FF2B5EF4-FFF2-40B4-BE49-F238E27FC236}">
                <a16:creationId xmlns:a16="http://schemas.microsoft.com/office/drawing/2014/main" id="{71C0B667-5D43-49FD-913A-08149FC70F45}"/>
              </a:ext>
            </a:extLst>
          </p:cNvPr>
          <p:cNvSpPr/>
          <p:nvPr/>
        </p:nvSpPr>
        <p:spPr>
          <a:xfrm>
            <a:off x="3844237" y="1141844"/>
            <a:ext cx="6225753" cy="461665"/>
          </a:xfrm>
          <a:prstGeom prst="rect">
            <a:avLst/>
          </a:prstGeom>
        </p:spPr>
        <p:txBody>
          <a:bodyPr wrap="square">
            <a:spAutoFit/>
          </a:bodyPr>
          <a:lstStyle/>
          <a:p>
            <a:r>
              <a:rPr lang="es-ES" sz="2400" b="1" dirty="0"/>
              <a:t>Mapeo de la dinámica forestal</a:t>
            </a:r>
          </a:p>
        </p:txBody>
      </p:sp>
      <p:sp>
        <p:nvSpPr>
          <p:cNvPr id="13" name="Rectángulo 12">
            <a:extLst>
              <a:ext uri="{FF2B5EF4-FFF2-40B4-BE49-F238E27FC236}">
                <a16:creationId xmlns:a16="http://schemas.microsoft.com/office/drawing/2014/main" id="{C1EA6FF4-7DA0-4AE7-8A9E-A579A2FD9AD1}"/>
              </a:ext>
            </a:extLst>
          </p:cNvPr>
          <p:cNvSpPr/>
          <p:nvPr/>
        </p:nvSpPr>
        <p:spPr>
          <a:xfrm>
            <a:off x="81176" y="1689783"/>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sp>
        <p:nvSpPr>
          <p:cNvPr id="14" name="Rectángulo 13">
            <a:extLst>
              <a:ext uri="{FF2B5EF4-FFF2-40B4-BE49-F238E27FC236}">
                <a16:creationId xmlns:a16="http://schemas.microsoft.com/office/drawing/2014/main" id="{553BFB58-E2C4-4A9D-808F-5C829F3772EE}"/>
              </a:ext>
            </a:extLst>
          </p:cNvPr>
          <p:cNvSpPr/>
          <p:nvPr/>
        </p:nvSpPr>
        <p:spPr>
          <a:xfrm>
            <a:off x="194067" y="2269887"/>
            <a:ext cx="7191021" cy="2862322"/>
          </a:xfrm>
          <a:prstGeom prst="rect">
            <a:avLst/>
          </a:prstGeom>
        </p:spPr>
        <p:txBody>
          <a:bodyPr wrap="square">
            <a:spAutoFit/>
          </a:bodyPr>
          <a:lstStyle/>
          <a:p>
            <a:pPr marL="380990" indent="-380990" algn="just">
              <a:buFont typeface="Wingdings" panose="05000000000000000000" pitchFamily="2" charset="2"/>
              <a:buChar char="ü"/>
            </a:pPr>
            <a:r>
              <a:rPr lang="es-CL" sz="2000" dirty="0"/>
              <a:t>Los análisis de series de tiempo permiten seguir la trayectoria de la cobertura forestal.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Aplicación de algoritmos automatizados que facilitan el manejo y extracción de información a nivel del pixel.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Detección de puntos de quiebre, tendencias y magnitud de los cambios según diferencias entre valores esperados y observados (reflectancia o NDVI).</a:t>
            </a:r>
          </a:p>
        </p:txBody>
      </p:sp>
      <p:sp>
        <p:nvSpPr>
          <p:cNvPr id="15" name="Rectángulo 14">
            <a:extLst>
              <a:ext uri="{FF2B5EF4-FFF2-40B4-BE49-F238E27FC236}">
                <a16:creationId xmlns:a16="http://schemas.microsoft.com/office/drawing/2014/main" id="{09C58A39-51A6-4CD0-A600-D40BCA7CFAF4}"/>
              </a:ext>
            </a:extLst>
          </p:cNvPr>
          <p:cNvSpPr/>
          <p:nvPr/>
        </p:nvSpPr>
        <p:spPr>
          <a:xfrm>
            <a:off x="8263468" y="1757917"/>
            <a:ext cx="3734465" cy="595099"/>
          </a:xfrm>
          <a:prstGeom prst="rect">
            <a:avLst/>
          </a:prstGeom>
          <a:solidFill>
            <a:schemeClr val="accent3">
              <a:lumMod val="60000"/>
              <a:lumOff val="40000"/>
            </a:schemeClr>
          </a:solidFill>
        </p:spPr>
        <p:txBody>
          <a:bodyPr wrap="square">
            <a:spAutoFit/>
          </a:bodyPr>
          <a:lstStyle/>
          <a:p>
            <a:pPr algn="ctr"/>
            <a:r>
              <a:rPr lang="fr-FR" sz="1867" b="1" dirty="0" err="1"/>
              <a:t>Bfast</a:t>
            </a:r>
            <a:r>
              <a:rPr lang="fr-FR" sz="1867" b="1" dirty="0"/>
              <a:t>/</a:t>
            </a:r>
            <a:r>
              <a:rPr lang="fr-FR" sz="1867" b="1" dirty="0" err="1"/>
              <a:t>BfastSpatial</a:t>
            </a:r>
            <a:endParaRPr lang="fr-FR" sz="1867" b="1" dirty="0"/>
          </a:p>
          <a:p>
            <a:pPr algn="ctr"/>
            <a:r>
              <a:rPr lang="fr-FR" sz="1400" i="1" dirty="0"/>
              <a:t>(</a:t>
            </a:r>
            <a:r>
              <a:rPr lang="fr-FR" sz="1400" i="1" dirty="0" err="1"/>
              <a:t>DeVries</a:t>
            </a:r>
            <a:r>
              <a:rPr lang="fr-FR" sz="1400" i="1" dirty="0"/>
              <a:t> et al. 2015)</a:t>
            </a:r>
            <a:endParaRPr lang="es-CL" sz="1400" i="1" dirty="0"/>
          </a:p>
        </p:txBody>
      </p:sp>
      <p:sp>
        <p:nvSpPr>
          <p:cNvPr id="16" name="Rectángulo 15">
            <a:extLst>
              <a:ext uri="{FF2B5EF4-FFF2-40B4-BE49-F238E27FC236}">
                <a16:creationId xmlns:a16="http://schemas.microsoft.com/office/drawing/2014/main" id="{0570427A-8ACC-46EF-BC38-064B4F8867CE}"/>
              </a:ext>
            </a:extLst>
          </p:cNvPr>
          <p:cNvSpPr/>
          <p:nvPr/>
        </p:nvSpPr>
        <p:spPr>
          <a:xfrm>
            <a:off x="8263469" y="2518495"/>
            <a:ext cx="3734465" cy="882421"/>
          </a:xfrm>
          <a:prstGeom prst="rect">
            <a:avLst/>
          </a:prstGeom>
          <a:solidFill>
            <a:schemeClr val="accent3">
              <a:lumMod val="60000"/>
              <a:lumOff val="40000"/>
            </a:schemeClr>
          </a:solidFill>
        </p:spPr>
        <p:txBody>
          <a:bodyPr wrap="square">
            <a:spAutoFit/>
          </a:bodyPr>
          <a:lstStyle/>
          <a:p>
            <a:pPr algn="ctr"/>
            <a:r>
              <a:rPr lang="es-CL" sz="1867" b="1" dirty="0" err="1"/>
              <a:t>Continuous</a:t>
            </a:r>
            <a:r>
              <a:rPr lang="es-CL" sz="1867" b="1" dirty="0"/>
              <a:t> Change </a:t>
            </a:r>
            <a:r>
              <a:rPr lang="es-CL" sz="1867" b="1" dirty="0" err="1"/>
              <a:t>Detection</a:t>
            </a:r>
            <a:r>
              <a:rPr lang="es-CL" sz="1867" b="1" dirty="0"/>
              <a:t> and </a:t>
            </a:r>
            <a:r>
              <a:rPr lang="es-CL" sz="1867" b="1" dirty="0" err="1"/>
              <a:t>Classification</a:t>
            </a:r>
            <a:r>
              <a:rPr lang="es-CL" sz="1867" b="1" dirty="0"/>
              <a:t> (CCDC)</a:t>
            </a:r>
          </a:p>
          <a:p>
            <a:pPr algn="ctr"/>
            <a:r>
              <a:rPr lang="es-CL" sz="1400" i="1" dirty="0"/>
              <a:t>(Zhu and </a:t>
            </a:r>
            <a:r>
              <a:rPr lang="es-CL" sz="1400" i="1" dirty="0" err="1"/>
              <a:t>Woodcock</a:t>
            </a:r>
            <a:r>
              <a:rPr lang="es-CL" sz="1400" i="1" dirty="0"/>
              <a:t>, 2014))</a:t>
            </a:r>
          </a:p>
        </p:txBody>
      </p:sp>
      <p:sp>
        <p:nvSpPr>
          <p:cNvPr id="17" name="Rectángulo 16">
            <a:extLst>
              <a:ext uri="{FF2B5EF4-FFF2-40B4-BE49-F238E27FC236}">
                <a16:creationId xmlns:a16="http://schemas.microsoft.com/office/drawing/2014/main" id="{FB4B4EAB-75D7-4ECF-B186-66F182DFC8C7}"/>
              </a:ext>
            </a:extLst>
          </p:cNvPr>
          <p:cNvSpPr/>
          <p:nvPr/>
        </p:nvSpPr>
        <p:spPr>
          <a:xfrm>
            <a:off x="8263470" y="3569475"/>
            <a:ext cx="3734465" cy="882421"/>
          </a:xfrm>
          <a:prstGeom prst="rect">
            <a:avLst/>
          </a:prstGeom>
          <a:solidFill>
            <a:schemeClr val="accent3">
              <a:lumMod val="60000"/>
              <a:lumOff val="40000"/>
            </a:schemeClr>
          </a:solidFill>
        </p:spPr>
        <p:txBody>
          <a:bodyPr wrap="square">
            <a:spAutoFit/>
          </a:bodyPr>
          <a:lstStyle/>
          <a:p>
            <a:pPr algn="ctr"/>
            <a:r>
              <a:rPr lang="fr-FR" sz="1867" b="1" dirty="0" err="1"/>
              <a:t>Normalized</a:t>
            </a:r>
            <a:r>
              <a:rPr lang="fr-FR" sz="1867" b="1" dirty="0"/>
              <a:t> </a:t>
            </a:r>
            <a:r>
              <a:rPr lang="fr-FR" sz="1867" b="1" dirty="0" err="1"/>
              <a:t>Degradation</a:t>
            </a:r>
            <a:r>
              <a:rPr lang="fr-FR" sz="1867" b="1" dirty="0"/>
              <a:t> Fraction Index (NDFI)</a:t>
            </a:r>
          </a:p>
          <a:p>
            <a:pPr algn="ctr"/>
            <a:r>
              <a:rPr lang="fr-FR" sz="1400" i="1" dirty="0"/>
              <a:t>(Souza et al., 2005)</a:t>
            </a:r>
            <a:endParaRPr lang="es-CL" sz="1400" i="1" dirty="0"/>
          </a:p>
        </p:txBody>
      </p:sp>
      <p:pic>
        <p:nvPicPr>
          <p:cNvPr id="18" name="Imagen 17">
            <a:extLst>
              <a:ext uri="{FF2B5EF4-FFF2-40B4-BE49-F238E27FC236}">
                <a16:creationId xmlns:a16="http://schemas.microsoft.com/office/drawing/2014/main" id="{C01BA430-F351-49AB-BE9D-6D52E6723780}"/>
              </a:ext>
            </a:extLst>
          </p:cNvPr>
          <p:cNvPicPr>
            <a:picLocks noChangeAspect="1"/>
          </p:cNvPicPr>
          <p:nvPr/>
        </p:nvPicPr>
        <p:blipFill rotWithShape="1">
          <a:blip r:embed="rId2"/>
          <a:srcRect t="70266"/>
          <a:stretch/>
        </p:blipFill>
        <p:spPr>
          <a:xfrm>
            <a:off x="81176" y="5356487"/>
            <a:ext cx="6660444" cy="1449492"/>
          </a:xfrm>
          <a:prstGeom prst="rect">
            <a:avLst/>
          </a:prstGeom>
        </p:spPr>
      </p:pic>
      <p:pic>
        <p:nvPicPr>
          <p:cNvPr id="19" name="Imagen 18">
            <a:extLst>
              <a:ext uri="{FF2B5EF4-FFF2-40B4-BE49-F238E27FC236}">
                <a16:creationId xmlns:a16="http://schemas.microsoft.com/office/drawing/2014/main" id="{F4C0AB97-7BCE-4132-B920-8FBF0FD2AEC3}"/>
              </a:ext>
            </a:extLst>
          </p:cNvPr>
          <p:cNvPicPr>
            <a:picLocks noChangeAspect="1"/>
          </p:cNvPicPr>
          <p:nvPr/>
        </p:nvPicPr>
        <p:blipFill rotWithShape="1">
          <a:blip r:embed="rId2"/>
          <a:srcRect b="65254"/>
          <a:stretch/>
        </p:blipFill>
        <p:spPr>
          <a:xfrm>
            <a:off x="6660443" y="5451292"/>
            <a:ext cx="5531555" cy="1406708"/>
          </a:xfrm>
          <a:prstGeom prst="rect">
            <a:avLst/>
          </a:prstGeom>
        </p:spPr>
      </p:pic>
      <p:sp>
        <p:nvSpPr>
          <p:cNvPr id="20" name="Rectángulo 19">
            <a:extLst>
              <a:ext uri="{FF2B5EF4-FFF2-40B4-BE49-F238E27FC236}">
                <a16:creationId xmlns:a16="http://schemas.microsoft.com/office/drawing/2014/main" id="{D2044E75-567B-4396-A24E-D1C5552EF9FA}"/>
              </a:ext>
            </a:extLst>
          </p:cNvPr>
          <p:cNvSpPr/>
          <p:nvPr/>
        </p:nvSpPr>
        <p:spPr>
          <a:xfrm>
            <a:off x="8263468" y="4631915"/>
            <a:ext cx="3734465" cy="595099"/>
          </a:xfrm>
          <a:prstGeom prst="rect">
            <a:avLst/>
          </a:prstGeom>
          <a:solidFill>
            <a:schemeClr val="accent3">
              <a:lumMod val="60000"/>
              <a:lumOff val="40000"/>
            </a:schemeClr>
          </a:solidFill>
        </p:spPr>
        <p:txBody>
          <a:bodyPr wrap="square">
            <a:spAutoFit/>
          </a:bodyPr>
          <a:lstStyle/>
          <a:p>
            <a:pPr algn="ctr"/>
            <a:r>
              <a:rPr lang="es-CL" sz="1867" b="1" dirty="0" err="1"/>
              <a:t>LandTrendr</a:t>
            </a:r>
            <a:r>
              <a:rPr lang="es-CL" sz="1867" b="1" dirty="0"/>
              <a:t> (LT)</a:t>
            </a:r>
          </a:p>
          <a:p>
            <a:pPr algn="ctr"/>
            <a:r>
              <a:rPr lang="es-CL" sz="1400" i="1" dirty="0"/>
              <a:t>Kennedy et al. 2018</a:t>
            </a:r>
          </a:p>
        </p:txBody>
      </p:sp>
    </p:spTree>
    <p:extLst>
      <p:ext uri="{BB962C8B-B14F-4D97-AF65-F5344CB8AC3E}">
        <p14:creationId xmlns:p14="http://schemas.microsoft.com/office/powerpoint/2010/main" val="2722952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21" name="Conector recto 20">
            <a:extLst>
              <a:ext uri="{FF2B5EF4-FFF2-40B4-BE49-F238E27FC236}">
                <a16:creationId xmlns:a16="http://schemas.microsoft.com/office/drawing/2014/main" id="{0A2C8502-8BE0-4C66-903F-EF09369D9115}"/>
              </a:ext>
            </a:extLst>
          </p:cNvPr>
          <p:cNvCxnSpPr/>
          <p:nvPr/>
        </p:nvCxnSpPr>
        <p:spPr>
          <a:xfrm>
            <a:off x="1529465" y="1114082"/>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1932042F-402D-498F-AF9F-B7EA97F583BE}"/>
              </a:ext>
            </a:extLst>
          </p:cNvPr>
          <p:cNvSpPr/>
          <p:nvPr/>
        </p:nvSpPr>
        <p:spPr>
          <a:xfrm>
            <a:off x="0" y="1166365"/>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pic>
        <p:nvPicPr>
          <p:cNvPr id="23" name="Imagen 22">
            <a:extLst>
              <a:ext uri="{FF2B5EF4-FFF2-40B4-BE49-F238E27FC236}">
                <a16:creationId xmlns:a16="http://schemas.microsoft.com/office/drawing/2014/main" id="{F64697CE-7904-426E-AABA-3627A2F4F630}"/>
              </a:ext>
            </a:extLst>
          </p:cNvPr>
          <p:cNvPicPr>
            <a:picLocks noChangeAspect="1"/>
          </p:cNvPicPr>
          <p:nvPr/>
        </p:nvPicPr>
        <p:blipFill>
          <a:blip r:embed="rId2"/>
          <a:stretch>
            <a:fillRect/>
          </a:stretch>
        </p:blipFill>
        <p:spPr>
          <a:xfrm>
            <a:off x="2582916" y="1658807"/>
            <a:ext cx="7772869" cy="3804786"/>
          </a:xfrm>
          <a:prstGeom prst="rect">
            <a:avLst/>
          </a:prstGeom>
        </p:spPr>
      </p:pic>
      <p:sp>
        <p:nvSpPr>
          <p:cNvPr id="24" name="Rectángulo 23">
            <a:extLst>
              <a:ext uri="{FF2B5EF4-FFF2-40B4-BE49-F238E27FC236}">
                <a16:creationId xmlns:a16="http://schemas.microsoft.com/office/drawing/2014/main" id="{ED1D75F3-BC66-4777-B267-D50B9DDA3F2B}"/>
              </a:ext>
            </a:extLst>
          </p:cNvPr>
          <p:cNvSpPr/>
          <p:nvPr/>
        </p:nvSpPr>
        <p:spPr>
          <a:xfrm>
            <a:off x="0" y="5548976"/>
            <a:ext cx="12203289" cy="954300"/>
          </a:xfrm>
          <a:prstGeom prst="rect">
            <a:avLst/>
          </a:prstGeom>
        </p:spPr>
        <p:txBody>
          <a:bodyPr wrap="square">
            <a:spAutoFit/>
          </a:bodyPr>
          <a:lstStyle/>
          <a:p>
            <a:pPr algn="just"/>
            <a:r>
              <a:rPr lang="es-CL" sz="1867" dirty="0"/>
              <a:t>Cada píxel cuenta una historia. Landsat proporciona un registro histórico del carácter de los paisajes. Al extraer un solo píxel de una serie temporal de imágenes de Landsat, es posible contar el estado y cambiar las características que componen el área de 1 hectárea de un píxel a través del tiempo. </a:t>
            </a:r>
          </a:p>
        </p:txBody>
      </p:sp>
      <p:sp>
        <p:nvSpPr>
          <p:cNvPr id="25" name="Rectángulo 24">
            <a:extLst>
              <a:ext uri="{FF2B5EF4-FFF2-40B4-BE49-F238E27FC236}">
                <a16:creationId xmlns:a16="http://schemas.microsoft.com/office/drawing/2014/main" id="{19E8546B-29B0-41B7-BA98-07874CFF49AF}"/>
              </a:ext>
            </a:extLst>
          </p:cNvPr>
          <p:cNvSpPr/>
          <p:nvPr/>
        </p:nvSpPr>
        <p:spPr>
          <a:xfrm>
            <a:off x="10202217" y="5155816"/>
            <a:ext cx="1613006" cy="307777"/>
          </a:xfrm>
          <a:prstGeom prst="rect">
            <a:avLst/>
          </a:prstGeom>
        </p:spPr>
        <p:txBody>
          <a:bodyPr wrap="none">
            <a:spAutoFit/>
          </a:bodyPr>
          <a:lstStyle/>
          <a:p>
            <a:pPr algn="ctr"/>
            <a:r>
              <a:rPr lang="es-CL" sz="1400" i="1" dirty="0"/>
              <a:t>Kennedy et al. 2018</a:t>
            </a:r>
          </a:p>
        </p:txBody>
      </p:sp>
      <p:sp>
        <p:nvSpPr>
          <p:cNvPr id="3" name="CuadroTexto 2">
            <a:extLst>
              <a:ext uri="{FF2B5EF4-FFF2-40B4-BE49-F238E27FC236}">
                <a16:creationId xmlns:a16="http://schemas.microsoft.com/office/drawing/2014/main" id="{CEE3A6E2-E781-4E7B-9BBD-20EC1A91B2E3}"/>
              </a:ext>
            </a:extLst>
          </p:cNvPr>
          <p:cNvSpPr txBox="1"/>
          <p:nvPr/>
        </p:nvSpPr>
        <p:spPr>
          <a:xfrm>
            <a:off x="2772924" y="5050448"/>
            <a:ext cx="550151" cy="307777"/>
          </a:xfrm>
          <a:prstGeom prst="rect">
            <a:avLst/>
          </a:prstGeom>
          <a:solidFill>
            <a:schemeClr val="bg1">
              <a:lumMod val="95000"/>
            </a:schemeClr>
          </a:solidFill>
        </p:spPr>
        <p:txBody>
          <a:bodyPr wrap="none" rtlCol="0">
            <a:spAutoFit/>
          </a:bodyPr>
          <a:lstStyle/>
          <a:p>
            <a:r>
              <a:rPr lang="es-CL" sz="1400" b="1" dirty="0"/>
              <a:t>2006</a:t>
            </a:r>
          </a:p>
        </p:txBody>
      </p:sp>
      <p:sp>
        <p:nvSpPr>
          <p:cNvPr id="26" name="CuadroTexto 25">
            <a:extLst>
              <a:ext uri="{FF2B5EF4-FFF2-40B4-BE49-F238E27FC236}">
                <a16:creationId xmlns:a16="http://schemas.microsoft.com/office/drawing/2014/main" id="{190EBCD0-BEA8-4BFE-A7C3-03E66C0FBE69}"/>
              </a:ext>
            </a:extLst>
          </p:cNvPr>
          <p:cNvSpPr txBox="1"/>
          <p:nvPr/>
        </p:nvSpPr>
        <p:spPr>
          <a:xfrm>
            <a:off x="9040094" y="5050448"/>
            <a:ext cx="550151" cy="307777"/>
          </a:xfrm>
          <a:prstGeom prst="rect">
            <a:avLst/>
          </a:prstGeom>
          <a:solidFill>
            <a:schemeClr val="bg1">
              <a:lumMod val="95000"/>
            </a:schemeClr>
          </a:solidFill>
        </p:spPr>
        <p:txBody>
          <a:bodyPr wrap="none" rtlCol="0">
            <a:spAutoFit/>
          </a:bodyPr>
          <a:lstStyle/>
          <a:p>
            <a:r>
              <a:rPr lang="es-CL" sz="1400" b="1" dirty="0"/>
              <a:t>2016</a:t>
            </a:r>
          </a:p>
        </p:txBody>
      </p:sp>
      <p:sp>
        <p:nvSpPr>
          <p:cNvPr id="27" name="CuadroTexto 26">
            <a:extLst>
              <a:ext uri="{FF2B5EF4-FFF2-40B4-BE49-F238E27FC236}">
                <a16:creationId xmlns:a16="http://schemas.microsoft.com/office/drawing/2014/main" id="{1DC57CD3-1C13-43C6-B3F2-ADD2463042A6}"/>
              </a:ext>
            </a:extLst>
          </p:cNvPr>
          <p:cNvSpPr txBox="1"/>
          <p:nvPr/>
        </p:nvSpPr>
        <p:spPr>
          <a:xfrm>
            <a:off x="7801769" y="5050448"/>
            <a:ext cx="550151" cy="307777"/>
          </a:xfrm>
          <a:prstGeom prst="rect">
            <a:avLst/>
          </a:prstGeom>
          <a:solidFill>
            <a:schemeClr val="bg1">
              <a:lumMod val="95000"/>
            </a:schemeClr>
          </a:solidFill>
        </p:spPr>
        <p:txBody>
          <a:bodyPr wrap="none" rtlCol="0">
            <a:spAutoFit/>
          </a:bodyPr>
          <a:lstStyle/>
          <a:p>
            <a:r>
              <a:rPr lang="es-CL" sz="1400" b="1" dirty="0"/>
              <a:t>2013</a:t>
            </a:r>
          </a:p>
        </p:txBody>
      </p:sp>
      <p:sp>
        <p:nvSpPr>
          <p:cNvPr id="28" name="CuadroTexto 27">
            <a:extLst>
              <a:ext uri="{FF2B5EF4-FFF2-40B4-BE49-F238E27FC236}">
                <a16:creationId xmlns:a16="http://schemas.microsoft.com/office/drawing/2014/main" id="{10BB6033-DAFA-4D8A-8491-AA3197E69214}"/>
              </a:ext>
            </a:extLst>
          </p:cNvPr>
          <p:cNvSpPr txBox="1"/>
          <p:nvPr/>
        </p:nvSpPr>
        <p:spPr>
          <a:xfrm>
            <a:off x="6565152" y="5050448"/>
            <a:ext cx="550151" cy="307777"/>
          </a:xfrm>
          <a:prstGeom prst="rect">
            <a:avLst/>
          </a:prstGeom>
          <a:solidFill>
            <a:schemeClr val="bg1">
              <a:lumMod val="95000"/>
            </a:schemeClr>
          </a:solidFill>
        </p:spPr>
        <p:txBody>
          <a:bodyPr wrap="none" rtlCol="0">
            <a:spAutoFit/>
          </a:bodyPr>
          <a:lstStyle/>
          <a:p>
            <a:r>
              <a:rPr lang="es-CL" sz="1400" b="1" dirty="0"/>
              <a:t>2010</a:t>
            </a:r>
          </a:p>
        </p:txBody>
      </p:sp>
      <p:sp>
        <p:nvSpPr>
          <p:cNvPr id="29" name="CuadroTexto 28">
            <a:extLst>
              <a:ext uri="{FF2B5EF4-FFF2-40B4-BE49-F238E27FC236}">
                <a16:creationId xmlns:a16="http://schemas.microsoft.com/office/drawing/2014/main" id="{C6E64B3E-95C3-4A89-98F0-F0E9A4D83D20}"/>
              </a:ext>
            </a:extLst>
          </p:cNvPr>
          <p:cNvSpPr txBox="1"/>
          <p:nvPr/>
        </p:nvSpPr>
        <p:spPr>
          <a:xfrm>
            <a:off x="4079169" y="5026152"/>
            <a:ext cx="550151" cy="307777"/>
          </a:xfrm>
          <a:prstGeom prst="rect">
            <a:avLst/>
          </a:prstGeom>
          <a:solidFill>
            <a:schemeClr val="bg1">
              <a:lumMod val="95000"/>
            </a:schemeClr>
          </a:solidFill>
        </p:spPr>
        <p:txBody>
          <a:bodyPr wrap="square" rtlCol="0">
            <a:spAutoFit/>
          </a:bodyPr>
          <a:lstStyle/>
          <a:p>
            <a:r>
              <a:rPr lang="es-CL" sz="1400" b="1" dirty="0"/>
              <a:t>2008</a:t>
            </a:r>
          </a:p>
        </p:txBody>
      </p:sp>
      <p:sp>
        <p:nvSpPr>
          <p:cNvPr id="30" name="CuadroTexto 29">
            <a:extLst>
              <a:ext uri="{FF2B5EF4-FFF2-40B4-BE49-F238E27FC236}">
                <a16:creationId xmlns:a16="http://schemas.microsoft.com/office/drawing/2014/main" id="{F6B0D0BD-D7CB-46B4-889D-B0802CA2BF11}"/>
              </a:ext>
            </a:extLst>
          </p:cNvPr>
          <p:cNvSpPr txBox="1"/>
          <p:nvPr/>
        </p:nvSpPr>
        <p:spPr>
          <a:xfrm>
            <a:off x="5315786" y="5045844"/>
            <a:ext cx="550151" cy="307777"/>
          </a:xfrm>
          <a:prstGeom prst="rect">
            <a:avLst/>
          </a:prstGeom>
          <a:solidFill>
            <a:schemeClr val="bg1">
              <a:lumMod val="95000"/>
            </a:schemeClr>
          </a:solidFill>
        </p:spPr>
        <p:txBody>
          <a:bodyPr wrap="square" rtlCol="0">
            <a:spAutoFit/>
          </a:bodyPr>
          <a:lstStyle/>
          <a:p>
            <a:r>
              <a:rPr lang="es-CL" sz="1400" b="1" dirty="0"/>
              <a:t>2009</a:t>
            </a:r>
          </a:p>
        </p:txBody>
      </p:sp>
    </p:spTree>
    <p:extLst>
      <p:ext uri="{BB962C8B-B14F-4D97-AF65-F5344CB8AC3E}">
        <p14:creationId xmlns:p14="http://schemas.microsoft.com/office/powerpoint/2010/main" val="3146352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PLAN DE TRABAJO</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18</a:t>
            </a:fld>
            <a:endParaRPr lang="es-ES_tradnl" dirty="0"/>
          </a:p>
        </p:txBody>
      </p:sp>
    </p:spTree>
    <p:extLst>
      <p:ext uri="{BB962C8B-B14F-4D97-AF65-F5344CB8AC3E}">
        <p14:creationId xmlns:p14="http://schemas.microsoft.com/office/powerpoint/2010/main" val="41676344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Plan de trabajo: Construcción de mapa de dinámica de cobertura forestal 2006 - 2016 </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0" y="1178350"/>
            <a:ext cx="12192000" cy="1015663"/>
          </a:xfrm>
          <a:prstGeom prst="rect">
            <a:avLst/>
          </a:prstGeom>
          <a:solidFill>
            <a:schemeClr val="accent5">
              <a:lumMod val="20000"/>
              <a:lumOff val="80000"/>
            </a:schemeClr>
          </a:solidFill>
        </p:spPr>
        <p:txBody>
          <a:bodyPr wrap="square" rtlCol="0">
            <a:spAutoFit/>
          </a:bodyPr>
          <a:lstStyle/>
          <a:p>
            <a:pPr algn="just"/>
            <a:r>
              <a:rPr lang="es-CL" sz="2000" dirty="0"/>
              <a:t>El plan de trabajo parte de conformar un grupo multidisciplinario de especialistas en temas relacionados con teledetección, Sistemas de Información Geográfica, cartografía digital, construcción y manejo de bases de datos, análisis estadístico y un analista programador SIG.</a:t>
            </a:r>
          </a:p>
        </p:txBody>
      </p:sp>
      <p:sp>
        <p:nvSpPr>
          <p:cNvPr id="14" name="CuadroTexto 13">
            <a:extLst>
              <a:ext uri="{FF2B5EF4-FFF2-40B4-BE49-F238E27FC236}">
                <a16:creationId xmlns:a16="http://schemas.microsoft.com/office/drawing/2014/main" id="{B66E4289-5737-4AE0-8581-4D6A1ED65A97}"/>
              </a:ext>
            </a:extLst>
          </p:cNvPr>
          <p:cNvSpPr txBox="1"/>
          <p:nvPr/>
        </p:nvSpPr>
        <p:spPr>
          <a:xfrm>
            <a:off x="0" y="2346413"/>
            <a:ext cx="12192000" cy="1015663"/>
          </a:xfrm>
          <a:prstGeom prst="rect">
            <a:avLst/>
          </a:prstGeom>
          <a:solidFill>
            <a:schemeClr val="accent5">
              <a:lumMod val="20000"/>
              <a:lumOff val="80000"/>
            </a:schemeClr>
          </a:solidFill>
        </p:spPr>
        <p:txBody>
          <a:bodyPr wrap="square" rtlCol="0">
            <a:spAutoFit/>
          </a:bodyPr>
          <a:lstStyle/>
          <a:p>
            <a:pPr algn="just"/>
            <a:r>
              <a:rPr lang="es-CL" sz="2000" dirty="0"/>
              <a:t>Con respecto a los tiempos estimados que debe operar cada especialista, se tienen estimados los rendimientos en tareas como la clasificación de imágenes satelitales, dicha actividad, es una de las más relevantes y que demandará más tiempo durante el proceso.</a:t>
            </a:r>
          </a:p>
        </p:txBody>
      </p:sp>
      <p:pic>
        <p:nvPicPr>
          <p:cNvPr id="18" name="Imagen 17"/>
          <p:cNvPicPr>
            <a:picLocks noChangeAspect="1"/>
          </p:cNvPicPr>
          <p:nvPr/>
        </p:nvPicPr>
        <p:blipFill>
          <a:blip r:embed="rId2"/>
          <a:stretch>
            <a:fillRect/>
          </a:stretch>
        </p:blipFill>
        <p:spPr>
          <a:xfrm>
            <a:off x="6515100" y="4210049"/>
            <a:ext cx="5676900" cy="1213549"/>
          </a:xfrm>
          <a:prstGeom prst="rect">
            <a:avLst/>
          </a:prstGeom>
        </p:spPr>
      </p:pic>
      <p:pic>
        <p:nvPicPr>
          <p:cNvPr id="19" name="Imagen 18"/>
          <p:cNvPicPr>
            <a:picLocks noChangeAspect="1"/>
          </p:cNvPicPr>
          <p:nvPr/>
        </p:nvPicPr>
        <p:blipFill>
          <a:blip r:embed="rId3"/>
          <a:stretch>
            <a:fillRect/>
          </a:stretch>
        </p:blipFill>
        <p:spPr>
          <a:xfrm>
            <a:off x="0" y="3514476"/>
            <a:ext cx="6310067" cy="3267325"/>
          </a:xfrm>
          <a:prstGeom prst="rect">
            <a:avLst/>
          </a:prstGeom>
        </p:spPr>
      </p:pic>
    </p:spTree>
    <p:extLst>
      <p:ext uri="{BB962C8B-B14F-4D97-AF65-F5344CB8AC3E}">
        <p14:creationId xmlns:p14="http://schemas.microsoft.com/office/powerpoint/2010/main" val="1869727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B3E0B48-0F1F-4F42-A856-0DECD9613353}"/>
              </a:ext>
            </a:extLst>
          </p:cNvPr>
          <p:cNvSpPr/>
          <p:nvPr/>
        </p:nvSpPr>
        <p:spPr>
          <a:xfrm>
            <a:off x="0" y="0"/>
            <a:ext cx="12192000" cy="64884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Marcador de posición de imagen 12">
            <a:extLst>
              <a:ext uri="{FF2B5EF4-FFF2-40B4-BE49-F238E27FC236}">
                <a16:creationId xmlns:a16="http://schemas.microsoft.com/office/drawing/2014/main" id="{68D58988-29B7-4B4C-B626-D6A8A5C9A676}"/>
              </a:ext>
            </a:extLst>
          </p:cNvPr>
          <p:cNvPicPr>
            <a:picLocks noGrp="1" noChangeAspect="1"/>
          </p:cNvPicPr>
          <p:nvPr>
            <p:ph type="pic" idx="1"/>
          </p:nvPr>
        </p:nvPicPr>
        <p:blipFill>
          <a:blip r:embed="rId2"/>
          <a:srcRect l="1724" r="1724"/>
          <a:stretch>
            <a:fillRect/>
          </a:stretch>
        </p:blipFill>
        <p:spPr/>
      </p:pic>
      <p:sp>
        <p:nvSpPr>
          <p:cNvPr id="3" name="Marcador de pie de página 2">
            <a:extLst>
              <a:ext uri="{FF2B5EF4-FFF2-40B4-BE49-F238E27FC236}">
                <a16:creationId xmlns:a16="http://schemas.microsoft.com/office/drawing/2014/main" id="{15A6371D-4C10-DE43-B3BC-50AB997C79B4}"/>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4" name="Marcador de número de diapositiva 3">
            <a:extLst>
              <a:ext uri="{FF2B5EF4-FFF2-40B4-BE49-F238E27FC236}">
                <a16:creationId xmlns:a16="http://schemas.microsoft.com/office/drawing/2014/main" id="{77223CE8-146A-9E43-B7C7-225FC96AC9E0}"/>
              </a:ext>
            </a:extLst>
          </p:cNvPr>
          <p:cNvSpPr>
            <a:spLocks noGrp="1"/>
          </p:cNvSpPr>
          <p:nvPr>
            <p:ph type="sldNum" sz="quarter" idx="12"/>
          </p:nvPr>
        </p:nvSpPr>
        <p:spPr/>
        <p:txBody>
          <a:bodyPr/>
          <a:lstStyle/>
          <a:p>
            <a:fld id="{E06C95C9-A9A9-B84A-92C4-5CE5C350A818}" type="slidenum">
              <a:rPr lang="es-ES_tradnl" smtClean="0"/>
              <a:pPr/>
              <a:t>2</a:t>
            </a:fld>
            <a:endParaRPr lang="es-ES_tradnl" dirty="0"/>
          </a:p>
        </p:txBody>
      </p:sp>
      <p:sp>
        <p:nvSpPr>
          <p:cNvPr id="5" name="Título 4">
            <a:extLst>
              <a:ext uri="{FF2B5EF4-FFF2-40B4-BE49-F238E27FC236}">
                <a16:creationId xmlns:a16="http://schemas.microsoft.com/office/drawing/2014/main" id="{F1350566-8483-3346-831B-67DCD9EE4553}"/>
              </a:ext>
            </a:extLst>
          </p:cNvPr>
          <p:cNvSpPr>
            <a:spLocks noGrp="1"/>
          </p:cNvSpPr>
          <p:nvPr>
            <p:ph type="title"/>
          </p:nvPr>
        </p:nvSpPr>
        <p:spPr>
          <a:xfrm>
            <a:off x="6010275" y="17145"/>
            <a:ext cx="6181725" cy="704850"/>
          </a:xfrm>
        </p:spPr>
        <p:txBody>
          <a:bodyPr/>
          <a:lstStyle/>
          <a:p>
            <a:r>
              <a:rPr lang="es-ES_tradnl" dirty="0"/>
              <a:t>CONTENIDOS PRESENTACIÓN</a:t>
            </a:r>
          </a:p>
        </p:txBody>
      </p:sp>
      <p:sp>
        <p:nvSpPr>
          <p:cNvPr id="6" name="Marcador de texto 5">
            <a:extLst>
              <a:ext uri="{FF2B5EF4-FFF2-40B4-BE49-F238E27FC236}">
                <a16:creationId xmlns:a16="http://schemas.microsoft.com/office/drawing/2014/main" id="{15101C59-38D0-F540-B2C0-7EF21D584F64}"/>
              </a:ext>
            </a:extLst>
          </p:cNvPr>
          <p:cNvSpPr>
            <a:spLocks noGrp="1"/>
          </p:cNvSpPr>
          <p:nvPr>
            <p:ph type="body" sz="half" idx="2"/>
          </p:nvPr>
        </p:nvSpPr>
        <p:spPr>
          <a:xfrm>
            <a:off x="6010276" y="739139"/>
            <a:ext cx="6181726" cy="2023939"/>
          </a:xfrm>
        </p:spPr>
        <p:txBody>
          <a:bodyPr>
            <a:noAutofit/>
          </a:bodyPr>
          <a:lstStyle/>
          <a:p>
            <a:pPr algn="ctr"/>
            <a:r>
              <a:rPr lang="es-CL" b="1" dirty="0">
                <a:solidFill>
                  <a:srgbClr val="585858"/>
                </a:solidFill>
                <a:latin typeface="Arial" panose="020B0604020202020204" pitchFamily="34" charset="0"/>
              </a:rPr>
              <a:t>PLAN DE TRABAJO - DATOS DE ACTIVIDAD DEL NREF</a:t>
            </a:r>
          </a:p>
          <a:p>
            <a:pPr marL="342900" indent="-342900">
              <a:buAutoNum type="arabicPeriod"/>
            </a:pPr>
            <a:r>
              <a:rPr lang="es-CL" dirty="0">
                <a:solidFill>
                  <a:srgbClr val="585858"/>
                </a:solidFill>
                <a:latin typeface="Arial" panose="020B0604020202020204" pitchFamily="34" charset="0"/>
              </a:rPr>
              <a:t>Antecedentes</a:t>
            </a:r>
          </a:p>
          <a:p>
            <a:pPr marL="342900" indent="-342900">
              <a:buAutoNum type="arabicPeriod"/>
            </a:pPr>
            <a:r>
              <a:rPr lang="es-CL" dirty="0">
                <a:solidFill>
                  <a:srgbClr val="585858"/>
                </a:solidFill>
                <a:latin typeface="Arial" panose="020B0604020202020204" pitchFamily="34" charset="0"/>
              </a:rPr>
              <a:t>Actividades</a:t>
            </a:r>
          </a:p>
          <a:p>
            <a:pPr marL="342900" indent="-342900">
              <a:buAutoNum type="arabicPeriod"/>
            </a:pPr>
            <a:r>
              <a:rPr lang="es-CL" dirty="0">
                <a:solidFill>
                  <a:srgbClr val="585858"/>
                </a:solidFill>
                <a:latin typeface="Arial" panose="020B0604020202020204" pitchFamily="34" charset="0"/>
              </a:rPr>
              <a:t>Organigrama</a:t>
            </a:r>
          </a:p>
          <a:p>
            <a:pPr marL="342900" indent="-342900">
              <a:buAutoNum type="arabicPeriod"/>
            </a:pPr>
            <a:r>
              <a:rPr lang="es-CL" dirty="0">
                <a:solidFill>
                  <a:srgbClr val="585858"/>
                </a:solidFill>
                <a:latin typeface="Arial" panose="020B0604020202020204" pitchFamily="34" charset="0"/>
              </a:rPr>
              <a:t>Plan de trabajo</a:t>
            </a:r>
          </a:p>
        </p:txBody>
      </p:sp>
    </p:spTree>
    <p:extLst>
      <p:ext uri="{BB962C8B-B14F-4D97-AF65-F5344CB8AC3E}">
        <p14:creationId xmlns:p14="http://schemas.microsoft.com/office/powerpoint/2010/main" val="283335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onector recto 76"/>
          <p:cNvCxnSpPr>
            <a:cxnSpLocks/>
            <a:stCxn id="35" idx="2"/>
            <a:endCxn id="37" idx="2"/>
          </p:cNvCxnSpPr>
          <p:nvPr/>
        </p:nvCxnSpPr>
        <p:spPr>
          <a:xfrm>
            <a:off x="6572682" y="4096246"/>
            <a:ext cx="0" cy="77823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7" name="Rectángulo 86"/>
          <p:cNvSpPr/>
          <p:nvPr/>
        </p:nvSpPr>
        <p:spPr>
          <a:xfrm>
            <a:off x="9578596" y="3071659"/>
            <a:ext cx="2077021" cy="2939920"/>
          </a:xfrm>
          <a:prstGeom prst="rect">
            <a:avLst/>
          </a:prstGeom>
          <a:solidFill>
            <a:schemeClr val="accent2">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Equipo de trabajo</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4895849" y="1111621"/>
            <a:ext cx="2400300" cy="261610"/>
          </a:xfrm>
          <a:prstGeom prst="rect">
            <a:avLst/>
          </a:prstGeom>
          <a:solidFill>
            <a:schemeClr val="accent5">
              <a:lumMod val="20000"/>
              <a:lumOff val="80000"/>
            </a:schemeClr>
          </a:solidFill>
        </p:spPr>
        <p:txBody>
          <a:bodyPr wrap="square" rtlCol="0">
            <a:spAutoFit/>
          </a:bodyPr>
          <a:lstStyle/>
          <a:p>
            <a:pPr algn="ctr"/>
            <a:r>
              <a:rPr lang="es-CL" sz="1100" dirty="0"/>
              <a:t>Coordinador General</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4895849" y="820503"/>
            <a:ext cx="2400300" cy="276999"/>
          </a:xfrm>
          <a:prstGeom prst="rect">
            <a:avLst/>
          </a:prstGeom>
          <a:solidFill>
            <a:schemeClr val="accent5">
              <a:lumMod val="50000"/>
            </a:schemeClr>
          </a:solidFill>
        </p:spPr>
        <p:txBody>
          <a:bodyPr wrap="square" rtlCol="0">
            <a:spAutoFit/>
          </a:bodyPr>
          <a:lstStyle/>
          <a:p>
            <a:pPr algn="ctr"/>
            <a:r>
              <a:rPr lang="es-CL" sz="1200" b="1" dirty="0">
                <a:solidFill>
                  <a:schemeClr val="bg1"/>
                </a:solidFill>
              </a:rPr>
              <a:t>PATRICIO EMANUELLI</a:t>
            </a:r>
          </a:p>
        </p:txBody>
      </p:sp>
      <p:sp>
        <p:nvSpPr>
          <p:cNvPr id="8" name="CuadroTexto 7">
            <a:extLst>
              <a:ext uri="{FF2B5EF4-FFF2-40B4-BE49-F238E27FC236}">
                <a16:creationId xmlns:a16="http://schemas.microsoft.com/office/drawing/2014/main" id="{B66E4289-5737-4AE0-8581-4D6A1ED65A97}"/>
              </a:ext>
            </a:extLst>
          </p:cNvPr>
          <p:cNvSpPr txBox="1"/>
          <p:nvPr/>
        </p:nvSpPr>
        <p:spPr>
          <a:xfrm>
            <a:off x="5055641" y="1877718"/>
            <a:ext cx="2080715" cy="261610"/>
          </a:xfrm>
          <a:prstGeom prst="rect">
            <a:avLst/>
          </a:prstGeom>
          <a:solidFill>
            <a:schemeClr val="accent5">
              <a:lumMod val="20000"/>
              <a:lumOff val="80000"/>
            </a:schemeClr>
          </a:solidFill>
        </p:spPr>
        <p:txBody>
          <a:bodyPr wrap="square" rtlCol="0">
            <a:spAutoFit/>
          </a:bodyPr>
          <a:lstStyle/>
          <a:p>
            <a:pPr algn="ctr"/>
            <a:r>
              <a:rPr lang="es-CL" sz="1100" dirty="0"/>
              <a:t>Coordinación técnica</a:t>
            </a:r>
          </a:p>
        </p:txBody>
      </p:sp>
      <p:sp>
        <p:nvSpPr>
          <p:cNvPr id="9" name="CuadroTexto 8">
            <a:extLst>
              <a:ext uri="{FF2B5EF4-FFF2-40B4-BE49-F238E27FC236}">
                <a16:creationId xmlns:a16="http://schemas.microsoft.com/office/drawing/2014/main" id="{B66E4289-5737-4AE0-8581-4D6A1ED65A97}"/>
              </a:ext>
            </a:extLst>
          </p:cNvPr>
          <p:cNvSpPr txBox="1"/>
          <p:nvPr/>
        </p:nvSpPr>
        <p:spPr>
          <a:xfrm>
            <a:off x="5055641" y="1606372"/>
            <a:ext cx="208071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EFRAIN DUARTE</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1173721"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1</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1173721"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ROLANDO MONTENEGRO</a:t>
            </a:r>
          </a:p>
        </p:txBody>
      </p:sp>
      <p:sp>
        <p:nvSpPr>
          <p:cNvPr id="13" name="CuadroTexto 12">
            <a:extLst>
              <a:ext uri="{FF2B5EF4-FFF2-40B4-BE49-F238E27FC236}">
                <a16:creationId xmlns:a16="http://schemas.microsoft.com/office/drawing/2014/main" id="{B66E4289-5737-4AE0-8581-4D6A1ED65A97}"/>
              </a:ext>
            </a:extLst>
          </p:cNvPr>
          <p:cNvSpPr txBox="1"/>
          <p:nvPr/>
        </p:nvSpPr>
        <p:spPr>
          <a:xfrm>
            <a:off x="6640502"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2</a:t>
            </a:r>
          </a:p>
        </p:txBody>
      </p:sp>
      <p:sp>
        <p:nvSpPr>
          <p:cNvPr id="15" name="CuadroTexto 14">
            <a:extLst>
              <a:ext uri="{FF2B5EF4-FFF2-40B4-BE49-F238E27FC236}">
                <a16:creationId xmlns:a16="http://schemas.microsoft.com/office/drawing/2014/main" id="{B66E4289-5737-4AE0-8581-4D6A1ED65A97}"/>
              </a:ext>
            </a:extLst>
          </p:cNvPr>
          <p:cNvSpPr txBox="1"/>
          <p:nvPr/>
        </p:nvSpPr>
        <p:spPr>
          <a:xfrm>
            <a:off x="6640502"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OMAR ORELLANA</a:t>
            </a:r>
          </a:p>
        </p:txBody>
      </p:sp>
      <p:sp>
        <p:nvSpPr>
          <p:cNvPr id="16" name="CuadroTexto 15">
            <a:extLst>
              <a:ext uri="{FF2B5EF4-FFF2-40B4-BE49-F238E27FC236}">
                <a16:creationId xmlns:a16="http://schemas.microsoft.com/office/drawing/2014/main" id="{B66E4289-5737-4AE0-8581-4D6A1ED65A97}"/>
              </a:ext>
            </a:extLst>
          </p:cNvPr>
          <p:cNvSpPr txBox="1"/>
          <p:nvPr/>
        </p:nvSpPr>
        <p:spPr>
          <a:xfrm>
            <a:off x="3882800"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programador</a:t>
            </a:r>
          </a:p>
        </p:txBody>
      </p:sp>
      <p:sp>
        <p:nvSpPr>
          <p:cNvPr id="17" name="CuadroTexto 16">
            <a:extLst>
              <a:ext uri="{FF2B5EF4-FFF2-40B4-BE49-F238E27FC236}">
                <a16:creationId xmlns:a16="http://schemas.microsoft.com/office/drawing/2014/main" id="{B66E4289-5737-4AE0-8581-4D6A1ED65A97}"/>
              </a:ext>
            </a:extLst>
          </p:cNvPr>
          <p:cNvSpPr txBox="1"/>
          <p:nvPr/>
        </p:nvSpPr>
        <p:spPr>
          <a:xfrm>
            <a:off x="3882800"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FABIO CASCO</a:t>
            </a:r>
          </a:p>
        </p:txBody>
      </p:sp>
      <p:cxnSp>
        <p:nvCxnSpPr>
          <p:cNvPr id="6" name="Conector recto de flecha 5"/>
          <p:cNvCxnSpPr>
            <a:stCxn id="3" idx="2"/>
            <a:endCxn id="9" idx="0"/>
          </p:cNvCxnSpPr>
          <p:nvPr/>
        </p:nvCxnSpPr>
        <p:spPr>
          <a:xfrm>
            <a:off x="6095999" y="1373231"/>
            <a:ext cx="0" cy="233141"/>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8" idx="2"/>
            <a:endCxn id="12" idx="0"/>
          </p:cNvCxnSpPr>
          <p:nvPr/>
        </p:nvCxnSpPr>
        <p:spPr>
          <a:xfrm rot="5400000">
            <a:off x="3823054" y="348669"/>
            <a:ext cx="482287" cy="4063605"/>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p:cNvCxnSpPr>
            <a:stCxn id="8" idx="2"/>
            <a:endCxn id="15" idx="0"/>
          </p:cNvCxnSpPr>
          <p:nvPr/>
        </p:nvCxnSpPr>
        <p:spPr>
          <a:xfrm rot="16200000" flipH="1">
            <a:off x="6556444" y="1678883"/>
            <a:ext cx="482287" cy="140317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66E4289-5737-4AE0-8581-4D6A1ED65A97}"/>
              </a:ext>
            </a:extLst>
          </p:cNvPr>
          <p:cNvSpPr txBox="1"/>
          <p:nvPr/>
        </p:nvSpPr>
        <p:spPr>
          <a:xfrm>
            <a:off x="456966" y="3842811"/>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28" name="CuadroTexto 27">
            <a:extLst>
              <a:ext uri="{FF2B5EF4-FFF2-40B4-BE49-F238E27FC236}">
                <a16:creationId xmlns:a16="http://schemas.microsoft.com/office/drawing/2014/main" id="{B66E4289-5737-4AE0-8581-4D6A1ED65A97}"/>
              </a:ext>
            </a:extLst>
          </p:cNvPr>
          <p:cNvSpPr txBox="1"/>
          <p:nvPr/>
        </p:nvSpPr>
        <p:spPr>
          <a:xfrm>
            <a:off x="456966" y="3581201"/>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OSCAR GONZALES</a:t>
            </a:r>
          </a:p>
        </p:txBody>
      </p:sp>
      <p:sp>
        <p:nvSpPr>
          <p:cNvPr id="29" name="CuadroTexto 28">
            <a:extLst>
              <a:ext uri="{FF2B5EF4-FFF2-40B4-BE49-F238E27FC236}">
                <a16:creationId xmlns:a16="http://schemas.microsoft.com/office/drawing/2014/main" id="{B66E4289-5737-4AE0-8581-4D6A1ED65A97}"/>
              </a:ext>
            </a:extLst>
          </p:cNvPr>
          <p:cNvSpPr txBox="1"/>
          <p:nvPr/>
        </p:nvSpPr>
        <p:spPr>
          <a:xfrm>
            <a:off x="456966" y="4621044"/>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0" name="CuadroTexto 29">
            <a:extLst>
              <a:ext uri="{FF2B5EF4-FFF2-40B4-BE49-F238E27FC236}">
                <a16:creationId xmlns:a16="http://schemas.microsoft.com/office/drawing/2014/main" id="{B66E4289-5737-4AE0-8581-4D6A1ED65A97}"/>
              </a:ext>
            </a:extLst>
          </p:cNvPr>
          <p:cNvSpPr txBox="1"/>
          <p:nvPr/>
        </p:nvSpPr>
        <p:spPr>
          <a:xfrm>
            <a:off x="456966" y="4359434"/>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CLAUDIA SAPUT</a:t>
            </a:r>
          </a:p>
        </p:txBody>
      </p:sp>
      <p:sp>
        <p:nvSpPr>
          <p:cNvPr id="31" name="CuadroTexto 30">
            <a:extLst>
              <a:ext uri="{FF2B5EF4-FFF2-40B4-BE49-F238E27FC236}">
                <a16:creationId xmlns:a16="http://schemas.microsoft.com/office/drawing/2014/main" id="{B66E4289-5737-4AE0-8581-4D6A1ED65A97}"/>
              </a:ext>
            </a:extLst>
          </p:cNvPr>
          <p:cNvSpPr txBox="1"/>
          <p:nvPr/>
        </p:nvSpPr>
        <p:spPr>
          <a:xfrm>
            <a:off x="2320256" y="384783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2" name="CuadroTexto 31">
            <a:extLst>
              <a:ext uri="{FF2B5EF4-FFF2-40B4-BE49-F238E27FC236}">
                <a16:creationId xmlns:a16="http://schemas.microsoft.com/office/drawing/2014/main" id="{B66E4289-5737-4AE0-8581-4D6A1ED65A97}"/>
              </a:ext>
            </a:extLst>
          </p:cNvPr>
          <p:cNvSpPr txBox="1"/>
          <p:nvPr/>
        </p:nvSpPr>
        <p:spPr>
          <a:xfrm>
            <a:off x="2320256" y="358622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ULISES ARMAS</a:t>
            </a:r>
          </a:p>
        </p:txBody>
      </p:sp>
      <p:sp>
        <p:nvSpPr>
          <p:cNvPr id="33" name="CuadroTexto 32">
            <a:extLst>
              <a:ext uri="{FF2B5EF4-FFF2-40B4-BE49-F238E27FC236}">
                <a16:creationId xmlns:a16="http://schemas.microsoft.com/office/drawing/2014/main" id="{B66E4289-5737-4AE0-8581-4D6A1ED65A97}"/>
              </a:ext>
            </a:extLst>
          </p:cNvPr>
          <p:cNvSpPr txBox="1"/>
          <p:nvPr/>
        </p:nvSpPr>
        <p:spPr>
          <a:xfrm>
            <a:off x="2320256" y="463266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4" name="CuadroTexto 33">
            <a:extLst>
              <a:ext uri="{FF2B5EF4-FFF2-40B4-BE49-F238E27FC236}">
                <a16:creationId xmlns:a16="http://schemas.microsoft.com/office/drawing/2014/main" id="{B66E4289-5737-4AE0-8581-4D6A1ED65A97}"/>
              </a:ext>
            </a:extLst>
          </p:cNvPr>
          <p:cNvSpPr txBox="1"/>
          <p:nvPr/>
        </p:nvSpPr>
        <p:spPr>
          <a:xfrm>
            <a:off x="2320256" y="437105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RENE OROZCO</a:t>
            </a:r>
          </a:p>
        </p:txBody>
      </p:sp>
      <p:sp>
        <p:nvSpPr>
          <p:cNvPr id="35" name="CuadroTexto 34">
            <a:extLst>
              <a:ext uri="{FF2B5EF4-FFF2-40B4-BE49-F238E27FC236}">
                <a16:creationId xmlns:a16="http://schemas.microsoft.com/office/drawing/2014/main" id="{B66E4289-5737-4AE0-8581-4D6A1ED65A97}"/>
              </a:ext>
            </a:extLst>
          </p:cNvPr>
          <p:cNvSpPr txBox="1"/>
          <p:nvPr/>
        </p:nvSpPr>
        <p:spPr>
          <a:xfrm>
            <a:off x="588225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6" name="CuadroTexto 35">
            <a:extLst>
              <a:ext uri="{FF2B5EF4-FFF2-40B4-BE49-F238E27FC236}">
                <a16:creationId xmlns:a16="http://schemas.microsoft.com/office/drawing/2014/main" id="{B66E4289-5737-4AE0-8581-4D6A1ED65A97}"/>
              </a:ext>
            </a:extLst>
          </p:cNvPr>
          <p:cNvSpPr txBox="1"/>
          <p:nvPr/>
        </p:nvSpPr>
        <p:spPr>
          <a:xfrm>
            <a:off x="588225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ALEXANDER GARAY</a:t>
            </a:r>
          </a:p>
        </p:txBody>
      </p:sp>
      <p:sp>
        <p:nvSpPr>
          <p:cNvPr id="37" name="CuadroTexto 36">
            <a:extLst>
              <a:ext uri="{FF2B5EF4-FFF2-40B4-BE49-F238E27FC236}">
                <a16:creationId xmlns:a16="http://schemas.microsoft.com/office/drawing/2014/main" id="{B66E4289-5737-4AE0-8581-4D6A1ED65A97}"/>
              </a:ext>
            </a:extLst>
          </p:cNvPr>
          <p:cNvSpPr txBox="1"/>
          <p:nvPr/>
        </p:nvSpPr>
        <p:spPr>
          <a:xfrm>
            <a:off x="5882251" y="4619466"/>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8" name="CuadroTexto 37">
            <a:extLst>
              <a:ext uri="{FF2B5EF4-FFF2-40B4-BE49-F238E27FC236}">
                <a16:creationId xmlns:a16="http://schemas.microsoft.com/office/drawing/2014/main" id="{B66E4289-5737-4AE0-8581-4D6A1ED65A97}"/>
              </a:ext>
            </a:extLst>
          </p:cNvPr>
          <p:cNvSpPr txBox="1"/>
          <p:nvPr/>
        </p:nvSpPr>
        <p:spPr>
          <a:xfrm>
            <a:off x="5882251" y="4357856"/>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JORGE CALDERON</a:t>
            </a:r>
          </a:p>
        </p:txBody>
      </p:sp>
      <p:sp>
        <p:nvSpPr>
          <p:cNvPr id="39" name="CuadroTexto 38">
            <a:extLst>
              <a:ext uri="{FF2B5EF4-FFF2-40B4-BE49-F238E27FC236}">
                <a16:creationId xmlns:a16="http://schemas.microsoft.com/office/drawing/2014/main" id="{B66E4289-5737-4AE0-8581-4D6A1ED65A97}"/>
              </a:ext>
            </a:extLst>
          </p:cNvPr>
          <p:cNvSpPr txBox="1"/>
          <p:nvPr/>
        </p:nvSpPr>
        <p:spPr>
          <a:xfrm>
            <a:off x="774554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0" name="CuadroTexto 39">
            <a:extLst>
              <a:ext uri="{FF2B5EF4-FFF2-40B4-BE49-F238E27FC236}">
                <a16:creationId xmlns:a16="http://schemas.microsoft.com/office/drawing/2014/main" id="{B66E4289-5737-4AE0-8581-4D6A1ED65A97}"/>
              </a:ext>
            </a:extLst>
          </p:cNvPr>
          <p:cNvSpPr txBox="1"/>
          <p:nvPr/>
        </p:nvSpPr>
        <p:spPr>
          <a:xfrm>
            <a:off x="774554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MADELINE LOZANO</a:t>
            </a:r>
          </a:p>
        </p:txBody>
      </p:sp>
      <p:sp>
        <p:nvSpPr>
          <p:cNvPr id="41" name="CuadroTexto 40">
            <a:extLst>
              <a:ext uri="{FF2B5EF4-FFF2-40B4-BE49-F238E27FC236}">
                <a16:creationId xmlns:a16="http://schemas.microsoft.com/office/drawing/2014/main" id="{B66E4289-5737-4AE0-8581-4D6A1ED65A97}"/>
              </a:ext>
            </a:extLst>
          </p:cNvPr>
          <p:cNvSpPr txBox="1"/>
          <p:nvPr/>
        </p:nvSpPr>
        <p:spPr>
          <a:xfrm>
            <a:off x="7745541" y="462606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2" name="CuadroTexto 41">
            <a:extLst>
              <a:ext uri="{FF2B5EF4-FFF2-40B4-BE49-F238E27FC236}">
                <a16:creationId xmlns:a16="http://schemas.microsoft.com/office/drawing/2014/main" id="{B66E4289-5737-4AE0-8581-4D6A1ED65A97}"/>
              </a:ext>
            </a:extLst>
          </p:cNvPr>
          <p:cNvSpPr txBox="1"/>
          <p:nvPr/>
        </p:nvSpPr>
        <p:spPr>
          <a:xfrm>
            <a:off x="7745541" y="436445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LUIS GONZALES</a:t>
            </a:r>
          </a:p>
        </p:txBody>
      </p:sp>
      <p:cxnSp>
        <p:nvCxnSpPr>
          <p:cNvPr id="47" name="Conector recto 46"/>
          <p:cNvCxnSpPr>
            <a:stCxn id="17" idx="3"/>
            <a:endCxn id="15" idx="1"/>
          </p:cNvCxnSpPr>
          <p:nvPr/>
        </p:nvCxnSpPr>
        <p:spPr>
          <a:xfrm>
            <a:off x="5600145" y="2752420"/>
            <a:ext cx="1040357"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cto 47"/>
          <p:cNvCxnSpPr>
            <a:stCxn id="17" idx="1"/>
            <a:endCxn id="12" idx="3"/>
          </p:cNvCxnSpPr>
          <p:nvPr/>
        </p:nvCxnSpPr>
        <p:spPr>
          <a:xfrm flipH="1">
            <a:off x="2891066" y="2752420"/>
            <a:ext cx="991734"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angular 51"/>
          <p:cNvCxnSpPr>
            <a:stCxn id="11" idx="2"/>
            <a:endCxn id="28" idx="0"/>
          </p:cNvCxnSpPr>
          <p:nvPr/>
        </p:nvCxnSpPr>
        <p:spPr>
          <a:xfrm rot="5400000">
            <a:off x="1371713" y="2920520"/>
            <a:ext cx="436366" cy="884997"/>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angular 55"/>
          <p:cNvCxnSpPr>
            <a:stCxn id="11" idx="2"/>
            <a:endCxn id="32" idx="0"/>
          </p:cNvCxnSpPr>
          <p:nvPr/>
        </p:nvCxnSpPr>
        <p:spPr>
          <a:xfrm rot="16200000" flipH="1">
            <a:off x="2300848" y="2876380"/>
            <a:ext cx="441385" cy="978293"/>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p:cNvCxnSpPr>
            <a:stCxn id="31" idx="2"/>
            <a:endCxn id="34" idx="0"/>
          </p:cNvCxnSpPr>
          <p:nvPr/>
        </p:nvCxnSpPr>
        <p:spPr>
          <a:xfrm>
            <a:off x="3010687" y="4102843"/>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ector recto 63"/>
          <p:cNvCxnSpPr>
            <a:stCxn id="27" idx="2"/>
            <a:endCxn id="30" idx="0"/>
          </p:cNvCxnSpPr>
          <p:nvPr/>
        </p:nvCxnSpPr>
        <p:spPr>
          <a:xfrm>
            <a:off x="1147397" y="4097824"/>
            <a:ext cx="0" cy="26161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CuadroTexto 64">
            <a:extLst>
              <a:ext uri="{FF2B5EF4-FFF2-40B4-BE49-F238E27FC236}">
                <a16:creationId xmlns:a16="http://schemas.microsoft.com/office/drawing/2014/main" id="{B66E4289-5737-4AE0-8581-4D6A1ED65A97}"/>
              </a:ext>
            </a:extLst>
          </p:cNvPr>
          <p:cNvSpPr txBox="1"/>
          <p:nvPr/>
        </p:nvSpPr>
        <p:spPr>
          <a:xfrm>
            <a:off x="9911630" y="3446785"/>
            <a:ext cx="1498565" cy="253916"/>
          </a:xfrm>
          <a:prstGeom prst="rect">
            <a:avLst/>
          </a:prstGeom>
          <a:solidFill>
            <a:schemeClr val="accent5">
              <a:lumMod val="40000"/>
              <a:lumOff val="60000"/>
            </a:schemeClr>
          </a:solidFill>
        </p:spPr>
        <p:txBody>
          <a:bodyPr wrap="square" rtlCol="0">
            <a:spAutoFit/>
          </a:bodyPr>
          <a:lstStyle/>
          <a:p>
            <a:pPr algn="ctr"/>
            <a:r>
              <a:rPr lang="es-CL" sz="1050" dirty="0"/>
              <a:t>Gestión Base Datos</a:t>
            </a:r>
          </a:p>
        </p:txBody>
      </p:sp>
      <p:sp>
        <p:nvSpPr>
          <p:cNvPr id="66" name="CuadroTexto 65">
            <a:extLst>
              <a:ext uri="{FF2B5EF4-FFF2-40B4-BE49-F238E27FC236}">
                <a16:creationId xmlns:a16="http://schemas.microsoft.com/office/drawing/2014/main" id="{B66E4289-5737-4AE0-8581-4D6A1ED65A97}"/>
              </a:ext>
            </a:extLst>
          </p:cNvPr>
          <p:cNvSpPr txBox="1"/>
          <p:nvPr/>
        </p:nvSpPr>
        <p:spPr>
          <a:xfrm>
            <a:off x="9911630" y="3185174"/>
            <a:ext cx="1498565" cy="253917"/>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JAIME AVILES</a:t>
            </a:r>
          </a:p>
        </p:txBody>
      </p:sp>
      <p:sp>
        <p:nvSpPr>
          <p:cNvPr id="67" name="CuadroTexto 66">
            <a:extLst>
              <a:ext uri="{FF2B5EF4-FFF2-40B4-BE49-F238E27FC236}">
                <a16:creationId xmlns:a16="http://schemas.microsoft.com/office/drawing/2014/main" id="{B66E4289-5737-4AE0-8581-4D6A1ED65A97}"/>
              </a:ext>
            </a:extLst>
          </p:cNvPr>
          <p:cNvSpPr txBox="1"/>
          <p:nvPr/>
        </p:nvSpPr>
        <p:spPr>
          <a:xfrm>
            <a:off x="9911630" y="4231614"/>
            <a:ext cx="1498565" cy="260513"/>
          </a:xfrm>
          <a:prstGeom prst="rect">
            <a:avLst/>
          </a:prstGeom>
          <a:solidFill>
            <a:schemeClr val="accent5">
              <a:lumMod val="40000"/>
              <a:lumOff val="60000"/>
            </a:schemeClr>
          </a:solidFill>
        </p:spPr>
        <p:txBody>
          <a:bodyPr wrap="square" rtlCol="0">
            <a:spAutoFit/>
          </a:bodyPr>
          <a:lstStyle/>
          <a:p>
            <a:pPr algn="ctr"/>
            <a:r>
              <a:rPr lang="es-CL" sz="1050" dirty="0"/>
              <a:t>Análisis estadístico</a:t>
            </a:r>
          </a:p>
        </p:txBody>
      </p:sp>
      <p:sp>
        <p:nvSpPr>
          <p:cNvPr id="68" name="CuadroTexto 67">
            <a:extLst>
              <a:ext uri="{FF2B5EF4-FFF2-40B4-BE49-F238E27FC236}">
                <a16:creationId xmlns:a16="http://schemas.microsoft.com/office/drawing/2014/main" id="{B66E4289-5737-4AE0-8581-4D6A1ED65A97}"/>
              </a:ext>
            </a:extLst>
          </p:cNvPr>
          <p:cNvSpPr txBox="1"/>
          <p:nvPr/>
        </p:nvSpPr>
        <p:spPr>
          <a:xfrm>
            <a:off x="9911630" y="3970004"/>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PATRICIO EMANUELLI</a:t>
            </a:r>
          </a:p>
        </p:txBody>
      </p:sp>
      <p:sp>
        <p:nvSpPr>
          <p:cNvPr id="69" name="CuadroTexto 68">
            <a:extLst>
              <a:ext uri="{FF2B5EF4-FFF2-40B4-BE49-F238E27FC236}">
                <a16:creationId xmlns:a16="http://schemas.microsoft.com/office/drawing/2014/main" id="{B66E4289-5737-4AE0-8581-4D6A1ED65A97}"/>
              </a:ext>
            </a:extLst>
          </p:cNvPr>
          <p:cNvSpPr txBox="1"/>
          <p:nvPr/>
        </p:nvSpPr>
        <p:spPr>
          <a:xfrm>
            <a:off x="9911630" y="498076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70" name="CuadroTexto 69">
            <a:extLst>
              <a:ext uri="{FF2B5EF4-FFF2-40B4-BE49-F238E27FC236}">
                <a16:creationId xmlns:a16="http://schemas.microsoft.com/office/drawing/2014/main" id="{B66E4289-5737-4AE0-8581-4D6A1ED65A97}"/>
              </a:ext>
            </a:extLst>
          </p:cNvPr>
          <p:cNvSpPr txBox="1"/>
          <p:nvPr/>
        </p:nvSpPr>
        <p:spPr>
          <a:xfrm>
            <a:off x="9911630" y="471915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FABIAN MILLA</a:t>
            </a:r>
          </a:p>
        </p:txBody>
      </p:sp>
      <p:cxnSp>
        <p:nvCxnSpPr>
          <p:cNvPr id="71" name="Conector angular 70"/>
          <p:cNvCxnSpPr>
            <a:stCxn id="13" idx="2"/>
            <a:endCxn id="36" idx="0"/>
          </p:cNvCxnSpPr>
          <p:nvPr/>
        </p:nvCxnSpPr>
        <p:spPr>
          <a:xfrm rot="5400000">
            <a:off x="6818535" y="2898983"/>
            <a:ext cx="434788" cy="926493"/>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Conector angular 73"/>
          <p:cNvCxnSpPr>
            <a:stCxn id="13" idx="2"/>
            <a:endCxn id="40" idx="0"/>
          </p:cNvCxnSpPr>
          <p:nvPr/>
        </p:nvCxnSpPr>
        <p:spPr>
          <a:xfrm rot="16200000" flipH="1">
            <a:off x="7750179" y="2893830"/>
            <a:ext cx="434788" cy="936797"/>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cto 79"/>
          <p:cNvCxnSpPr>
            <a:stCxn id="39" idx="2"/>
            <a:endCxn id="42" idx="0"/>
          </p:cNvCxnSpPr>
          <p:nvPr/>
        </p:nvCxnSpPr>
        <p:spPr>
          <a:xfrm>
            <a:off x="8435972" y="4096246"/>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B66E4289-5737-4AE0-8581-4D6A1ED65A97}"/>
              </a:ext>
            </a:extLst>
          </p:cNvPr>
          <p:cNvSpPr txBox="1"/>
          <p:nvPr/>
        </p:nvSpPr>
        <p:spPr>
          <a:xfrm>
            <a:off x="9578596" y="2609994"/>
            <a:ext cx="2077021" cy="461665"/>
          </a:xfrm>
          <a:prstGeom prst="rect">
            <a:avLst/>
          </a:prstGeom>
          <a:solidFill>
            <a:schemeClr val="accent5">
              <a:lumMod val="50000"/>
            </a:schemeClr>
          </a:solidFill>
          <a:ln>
            <a:solidFill>
              <a:schemeClr val="accent1">
                <a:lumMod val="75000"/>
              </a:schemeClr>
            </a:solidFill>
          </a:ln>
        </p:spPr>
        <p:txBody>
          <a:bodyPr wrap="square" rtlCol="0">
            <a:spAutoFit/>
          </a:bodyPr>
          <a:lstStyle/>
          <a:p>
            <a:pPr algn="ctr"/>
            <a:r>
              <a:rPr lang="es-CL" sz="1200" b="1" dirty="0">
                <a:solidFill>
                  <a:schemeClr val="bg1"/>
                </a:solidFill>
              </a:rPr>
              <a:t>ANALISIS, GESTION Y CONTROL DE CALIDAD</a:t>
            </a:r>
          </a:p>
        </p:txBody>
      </p:sp>
      <p:sp>
        <p:nvSpPr>
          <p:cNvPr id="85" name="CuadroTexto 84">
            <a:extLst>
              <a:ext uri="{FF2B5EF4-FFF2-40B4-BE49-F238E27FC236}">
                <a16:creationId xmlns:a16="http://schemas.microsoft.com/office/drawing/2014/main" id="{B66E4289-5737-4AE0-8581-4D6A1ED65A97}"/>
              </a:ext>
            </a:extLst>
          </p:cNvPr>
          <p:cNvSpPr txBox="1"/>
          <p:nvPr/>
        </p:nvSpPr>
        <p:spPr>
          <a:xfrm>
            <a:off x="9911630" y="566495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86" name="CuadroTexto 85">
            <a:extLst>
              <a:ext uri="{FF2B5EF4-FFF2-40B4-BE49-F238E27FC236}">
                <a16:creationId xmlns:a16="http://schemas.microsoft.com/office/drawing/2014/main" id="{B66E4289-5737-4AE0-8581-4D6A1ED65A97}"/>
              </a:ext>
            </a:extLst>
          </p:cNvPr>
          <p:cNvSpPr txBox="1"/>
          <p:nvPr/>
        </p:nvSpPr>
        <p:spPr>
          <a:xfrm>
            <a:off x="9911630" y="540334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KAREN PROSCHLE</a:t>
            </a:r>
          </a:p>
        </p:txBody>
      </p:sp>
      <p:cxnSp>
        <p:nvCxnSpPr>
          <p:cNvPr id="89" name="Conector angular 88"/>
          <p:cNvCxnSpPr>
            <a:stCxn id="8" idx="2"/>
            <a:endCxn id="84" idx="0"/>
          </p:cNvCxnSpPr>
          <p:nvPr/>
        </p:nvCxnSpPr>
        <p:spPr>
          <a:xfrm rot="16200000" flipH="1">
            <a:off x="8121220" y="114107"/>
            <a:ext cx="470666" cy="4521108"/>
          </a:xfrm>
          <a:prstGeom prst="bentConnector3">
            <a:avLst>
              <a:gd name="adj1" fmla="val 50000"/>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angular 98"/>
          <p:cNvCxnSpPr>
            <a:stCxn id="8" idx="2"/>
            <a:endCxn id="17" idx="0"/>
          </p:cNvCxnSpPr>
          <p:nvPr/>
        </p:nvCxnSpPr>
        <p:spPr>
          <a:xfrm rot="5400000">
            <a:off x="5177593" y="1703208"/>
            <a:ext cx="482287" cy="135452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3829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2184180" y="1995217"/>
            <a:ext cx="2687365" cy="523220"/>
          </a:xfrm>
          <a:prstGeom prst="rect">
            <a:avLst/>
          </a:prstGeom>
          <a:solidFill>
            <a:schemeClr val="accent5">
              <a:lumMod val="60000"/>
              <a:lumOff val="40000"/>
            </a:schemeClr>
          </a:solidFill>
        </p:spPr>
        <p:txBody>
          <a:bodyPr wrap="square" rtlCol="0">
            <a:spAutoFit/>
          </a:bodyPr>
          <a:lstStyle/>
          <a:p>
            <a:pPr algn="ctr"/>
            <a:r>
              <a:rPr lang="es-CL" sz="1400" b="1" dirty="0"/>
              <a:t>Pre procesamiento de imágenes satelitales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157984" y="789841"/>
            <a:ext cx="2400300" cy="338554"/>
          </a:xfrm>
          <a:prstGeom prst="rect">
            <a:avLst/>
          </a:prstGeom>
          <a:solidFill>
            <a:schemeClr val="accent5">
              <a:lumMod val="50000"/>
            </a:schemeClr>
          </a:solidFill>
        </p:spPr>
        <p:txBody>
          <a:bodyPr wrap="square" rtlCol="0">
            <a:spAutoFit/>
          </a:bodyPr>
          <a:lstStyle/>
          <a:p>
            <a:pPr algn="ctr"/>
            <a:r>
              <a:rPr lang="es-CL" sz="1600" b="1" dirty="0">
                <a:solidFill>
                  <a:schemeClr val="bg1"/>
                </a:solidFill>
              </a:rPr>
              <a:t>Principales actividades</a:t>
            </a:r>
          </a:p>
        </p:txBody>
      </p:sp>
      <p:sp>
        <p:nvSpPr>
          <p:cNvPr id="57" name="CuadroTexto 56">
            <a:extLst>
              <a:ext uri="{FF2B5EF4-FFF2-40B4-BE49-F238E27FC236}">
                <a16:creationId xmlns:a16="http://schemas.microsoft.com/office/drawing/2014/main" id="{B66E4289-5737-4AE0-8581-4D6A1ED65A97}"/>
              </a:ext>
            </a:extLst>
          </p:cNvPr>
          <p:cNvSpPr txBox="1"/>
          <p:nvPr/>
        </p:nvSpPr>
        <p:spPr>
          <a:xfrm>
            <a:off x="2184180" y="3764596"/>
            <a:ext cx="2687365" cy="523220"/>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Procesamiento de imágenes satelitales</a:t>
            </a:r>
          </a:p>
        </p:txBody>
      </p:sp>
      <p:sp>
        <p:nvSpPr>
          <p:cNvPr id="58" name="CuadroTexto 57">
            <a:extLst>
              <a:ext uri="{FF2B5EF4-FFF2-40B4-BE49-F238E27FC236}">
                <a16:creationId xmlns:a16="http://schemas.microsoft.com/office/drawing/2014/main" id="{B66E4289-5737-4AE0-8581-4D6A1ED65A97}"/>
              </a:ext>
            </a:extLst>
          </p:cNvPr>
          <p:cNvSpPr txBox="1"/>
          <p:nvPr/>
        </p:nvSpPr>
        <p:spPr>
          <a:xfrm>
            <a:off x="2184180" y="5166987"/>
            <a:ext cx="2687365" cy="307777"/>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Análisis y reporte de resultados</a:t>
            </a:r>
          </a:p>
        </p:txBody>
      </p:sp>
      <p:sp>
        <p:nvSpPr>
          <p:cNvPr id="59" name="CuadroTexto 58">
            <a:extLst>
              <a:ext uri="{FF2B5EF4-FFF2-40B4-BE49-F238E27FC236}">
                <a16:creationId xmlns:a16="http://schemas.microsoft.com/office/drawing/2014/main" id="{B66E4289-5737-4AE0-8581-4D6A1ED65A97}"/>
              </a:ext>
            </a:extLst>
          </p:cNvPr>
          <p:cNvSpPr txBox="1"/>
          <p:nvPr/>
        </p:nvSpPr>
        <p:spPr>
          <a:xfrm>
            <a:off x="5552739" y="1323684"/>
            <a:ext cx="4411061" cy="307777"/>
          </a:xfrm>
          <a:prstGeom prst="rect">
            <a:avLst/>
          </a:prstGeom>
          <a:solidFill>
            <a:schemeClr val="accent5">
              <a:lumMod val="20000"/>
              <a:lumOff val="80000"/>
            </a:schemeClr>
          </a:solidFill>
        </p:spPr>
        <p:txBody>
          <a:bodyPr wrap="square" rtlCol="0">
            <a:spAutoFit/>
          </a:bodyPr>
          <a:lstStyle/>
          <a:p>
            <a:r>
              <a:rPr lang="es-CL" sz="1400" dirty="0"/>
              <a:t>Desarrollo de script basados en GEE</a:t>
            </a:r>
          </a:p>
        </p:txBody>
      </p:sp>
      <p:sp>
        <p:nvSpPr>
          <p:cNvPr id="60" name="CuadroTexto 59">
            <a:extLst>
              <a:ext uri="{FF2B5EF4-FFF2-40B4-BE49-F238E27FC236}">
                <a16:creationId xmlns:a16="http://schemas.microsoft.com/office/drawing/2014/main" id="{B66E4289-5737-4AE0-8581-4D6A1ED65A97}"/>
              </a:ext>
            </a:extLst>
          </p:cNvPr>
          <p:cNvSpPr txBox="1"/>
          <p:nvPr/>
        </p:nvSpPr>
        <p:spPr>
          <a:xfrm>
            <a:off x="5552743" y="1702040"/>
            <a:ext cx="4411061" cy="307777"/>
          </a:xfrm>
          <a:prstGeom prst="rect">
            <a:avLst/>
          </a:prstGeom>
          <a:solidFill>
            <a:schemeClr val="accent5">
              <a:lumMod val="20000"/>
              <a:lumOff val="80000"/>
            </a:schemeClr>
          </a:solidFill>
        </p:spPr>
        <p:txBody>
          <a:bodyPr wrap="square" rtlCol="0">
            <a:spAutoFit/>
          </a:bodyPr>
          <a:lstStyle/>
          <a:p>
            <a:r>
              <a:rPr lang="es-CL" sz="1400" dirty="0"/>
              <a:t>Construcción de mosaico libre de nube</a:t>
            </a:r>
          </a:p>
        </p:txBody>
      </p:sp>
      <p:sp>
        <p:nvSpPr>
          <p:cNvPr id="61" name="CuadroTexto 60">
            <a:extLst>
              <a:ext uri="{FF2B5EF4-FFF2-40B4-BE49-F238E27FC236}">
                <a16:creationId xmlns:a16="http://schemas.microsoft.com/office/drawing/2014/main" id="{B66E4289-5737-4AE0-8581-4D6A1ED65A97}"/>
              </a:ext>
            </a:extLst>
          </p:cNvPr>
          <p:cNvSpPr txBox="1"/>
          <p:nvPr/>
        </p:nvSpPr>
        <p:spPr>
          <a:xfrm>
            <a:off x="5552742" y="2088592"/>
            <a:ext cx="4411061" cy="307777"/>
          </a:xfrm>
          <a:prstGeom prst="rect">
            <a:avLst/>
          </a:prstGeom>
          <a:solidFill>
            <a:schemeClr val="accent5">
              <a:lumMod val="20000"/>
              <a:lumOff val="80000"/>
            </a:schemeClr>
          </a:solidFill>
        </p:spPr>
        <p:txBody>
          <a:bodyPr wrap="square" rtlCol="0">
            <a:spAutoFit/>
          </a:bodyPr>
          <a:lstStyle/>
          <a:p>
            <a:r>
              <a:rPr lang="es-CL" sz="1400" dirty="0"/>
              <a:t>Segmentación de mosaico </a:t>
            </a:r>
            <a:r>
              <a:rPr lang="es-CL" sz="1400" dirty="0" err="1"/>
              <a:t>multibandas</a:t>
            </a:r>
            <a:endParaRPr lang="es-CL" sz="1400" dirty="0"/>
          </a:p>
        </p:txBody>
      </p:sp>
      <p:sp>
        <p:nvSpPr>
          <p:cNvPr id="63" name="CuadroTexto 62">
            <a:extLst>
              <a:ext uri="{FF2B5EF4-FFF2-40B4-BE49-F238E27FC236}">
                <a16:creationId xmlns:a16="http://schemas.microsoft.com/office/drawing/2014/main" id="{B66E4289-5737-4AE0-8581-4D6A1ED65A97}"/>
              </a:ext>
            </a:extLst>
          </p:cNvPr>
          <p:cNvSpPr txBox="1"/>
          <p:nvPr/>
        </p:nvSpPr>
        <p:spPr>
          <a:xfrm>
            <a:off x="5552741" y="2475144"/>
            <a:ext cx="4411061" cy="307777"/>
          </a:xfrm>
          <a:prstGeom prst="rect">
            <a:avLst/>
          </a:prstGeom>
          <a:solidFill>
            <a:schemeClr val="accent5">
              <a:lumMod val="20000"/>
              <a:lumOff val="80000"/>
            </a:schemeClr>
          </a:solidFill>
        </p:spPr>
        <p:txBody>
          <a:bodyPr wrap="square" rtlCol="0">
            <a:spAutoFit/>
          </a:bodyPr>
          <a:lstStyle/>
          <a:p>
            <a:r>
              <a:rPr lang="es-CL" sz="1400" dirty="0"/>
              <a:t>Criterios de clasificación</a:t>
            </a:r>
          </a:p>
        </p:txBody>
      </p:sp>
      <p:sp>
        <p:nvSpPr>
          <p:cNvPr id="72" name="CuadroTexto 71">
            <a:extLst>
              <a:ext uri="{FF2B5EF4-FFF2-40B4-BE49-F238E27FC236}">
                <a16:creationId xmlns:a16="http://schemas.microsoft.com/office/drawing/2014/main" id="{B66E4289-5737-4AE0-8581-4D6A1ED65A97}"/>
              </a:ext>
            </a:extLst>
          </p:cNvPr>
          <p:cNvSpPr txBox="1"/>
          <p:nvPr/>
        </p:nvSpPr>
        <p:spPr>
          <a:xfrm>
            <a:off x="5552740" y="2861696"/>
            <a:ext cx="4411061" cy="307777"/>
          </a:xfrm>
          <a:prstGeom prst="rect">
            <a:avLst/>
          </a:prstGeom>
          <a:solidFill>
            <a:schemeClr val="accent5">
              <a:lumMod val="20000"/>
              <a:lumOff val="80000"/>
            </a:schemeClr>
          </a:solidFill>
        </p:spPr>
        <p:txBody>
          <a:bodyPr wrap="square" rtlCol="0">
            <a:spAutoFit/>
          </a:bodyPr>
          <a:lstStyle/>
          <a:p>
            <a:r>
              <a:rPr lang="es-CL" sz="1400" dirty="0"/>
              <a:t>Diseño de estrategia de monitoreo y control de calidad</a:t>
            </a:r>
          </a:p>
        </p:txBody>
      </p:sp>
      <p:sp>
        <p:nvSpPr>
          <p:cNvPr id="73" name="CuadroTexto 72">
            <a:extLst>
              <a:ext uri="{FF2B5EF4-FFF2-40B4-BE49-F238E27FC236}">
                <a16:creationId xmlns:a16="http://schemas.microsoft.com/office/drawing/2014/main" id="{B66E4289-5737-4AE0-8581-4D6A1ED65A97}"/>
              </a:ext>
            </a:extLst>
          </p:cNvPr>
          <p:cNvSpPr txBox="1"/>
          <p:nvPr/>
        </p:nvSpPr>
        <p:spPr>
          <a:xfrm>
            <a:off x="5552738" y="3485766"/>
            <a:ext cx="4411061" cy="307777"/>
          </a:xfrm>
          <a:prstGeom prst="rect">
            <a:avLst/>
          </a:prstGeom>
          <a:solidFill>
            <a:schemeClr val="accent5">
              <a:lumMod val="20000"/>
              <a:lumOff val="80000"/>
            </a:schemeClr>
          </a:solidFill>
        </p:spPr>
        <p:txBody>
          <a:bodyPr wrap="square" rtlCol="0">
            <a:spAutoFit/>
          </a:bodyPr>
          <a:lstStyle/>
          <a:p>
            <a:r>
              <a:rPr lang="es-CL" sz="1400" dirty="0" err="1"/>
              <a:t>Teleinterpretación</a:t>
            </a:r>
            <a:r>
              <a:rPr lang="es-CL" sz="1400" dirty="0"/>
              <a:t> (edición manual)</a:t>
            </a:r>
          </a:p>
        </p:txBody>
      </p:sp>
      <p:sp>
        <p:nvSpPr>
          <p:cNvPr id="75" name="CuadroTexto 74">
            <a:extLst>
              <a:ext uri="{FF2B5EF4-FFF2-40B4-BE49-F238E27FC236}">
                <a16:creationId xmlns:a16="http://schemas.microsoft.com/office/drawing/2014/main" id="{B66E4289-5737-4AE0-8581-4D6A1ED65A97}"/>
              </a:ext>
            </a:extLst>
          </p:cNvPr>
          <p:cNvSpPr txBox="1"/>
          <p:nvPr/>
        </p:nvSpPr>
        <p:spPr>
          <a:xfrm>
            <a:off x="5552737" y="3872318"/>
            <a:ext cx="4411061" cy="307777"/>
          </a:xfrm>
          <a:prstGeom prst="rect">
            <a:avLst/>
          </a:prstGeom>
          <a:solidFill>
            <a:schemeClr val="accent5">
              <a:lumMod val="20000"/>
              <a:lumOff val="80000"/>
            </a:schemeClr>
          </a:solidFill>
        </p:spPr>
        <p:txBody>
          <a:bodyPr wrap="square" rtlCol="0">
            <a:spAutoFit/>
          </a:bodyPr>
          <a:lstStyle/>
          <a:p>
            <a:r>
              <a:rPr lang="es-CL" sz="1400" dirty="0"/>
              <a:t>Filtros</a:t>
            </a:r>
          </a:p>
        </p:txBody>
      </p:sp>
      <p:sp>
        <p:nvSpPr>
          <p:cNvPr id="76" name="CuadroTexto 75">
            <a:extLst>
              <a:ext uri="{FF2B5EF4-FFF2-40B4-BE49-F238E27FC236}">
                <a16:creationId xmlns:a16="http://schemas.microsoft.com/office/drawing/2014/main" id="{B66E4289-5737-4AE0-8581-4D6A1ED65A97}"/>
              </a:ext>
            </a:extLst>
          </p:cNvPr>
          <p:cNvSpPr txBox="1"/>
          <p:nvPr/>
        </p:nvSpPr>
        <p:spPr>
          <a:xfrm>
            <a:off x="5552743" y="4245520"/>
            <a:ext cx="4411061" cy="307777"/>
          </a:xfrm>
          <a:prstGeom prst="rect">
            <a:avLst/>
          </a:prstGeom>
          <a:solidFill>
            <a:schemeClr val="accent5">
              <a:lumMod val="20000"/>
              <a:lumOff val="80000"/>
            </a:schemeClr>
          </a:solidFill>
        </p:spPr>
        <p:txBody>
          <a:bodyPr wrap="square" rtlCol="0">
            <a:spAutoFit/>
          </a:bodyPr>
          <a:lstStyle/>
          <a:p>
            <a:r>
              <a:rPr lang="es-CL" sz="1400" dirty="0"/>
              <a:t>Control de calidad interna y externa</a:t>
            </a:r>
          </a:p>
        </p:txBody>
      </p:sp>
      <p:sp>
        <p:nvSpPr>
          <p:cNvPr id="78" name="CuadroTexto 77">
            <a:extLst>
              <a:ext uri="{FF2B5EF4-FFF2-40B4-BE49-F238E27FC236}">
                <a16:creationId xmlns:a16="http://schemas.microsoft.com/office/drawing/2014/main" id="{B66E4289-5737-4AE0-8581-4D6A1ED65A97}"/>
              </a:ext>
            </a:extLst>
          </p:cNvPr>
          <p:cNvSpPr txBox="1"/>
          <p:nvPr/>
        </p:nvSpPr>
        <p:spPr>
          <a:xfrm>
            <a:off x="5552736" y="4986250"/>
            <a:ext cx="4411061" cy="307777"/>
          </a:xfrm>
          <a:prstGeom prst="rect">
            <a:avLst/>
          </a:prstGeom>
          <a:solidFill>
            <a:schemeClr val="accent5">
              <a:lumMod val="20000"/>
              <a:lumOff val="80000"/>
            </a:schemeClr>
          </a:solidFill>
        </p:spPr>
        <p:txBody>
          <a:bodyPr wrap="square" rtlCol="0">
            <a:spAutoFit/>
          </a:bodyPr>
          <a:lstStyle/>
          <a:p>
            <a:r>
              <a:rPr lang="es-CL" sz="1400" dirty="0"/>
              <a:t>Análisis de precisión</a:t>
            </a:r>
          </a:p>
        </p:txBody>
      </p:sp>
      <p:sp>
        <p:nvSpPr>
          <p:cNvPr id="79" name="CuadroTexto 78">
            <a:extLst>
              <a:ext uri="{FF2B5EF4-FFF2-40B4-BE49-F238E27FC236}">
                <a16:creationId xmlns:a16="http://schemas.microsoft.com/office/drawing/2014/main" id="{B66E4289-5737-4AE0-8581-4D6A1ED65A97}"/>
              </a:ext>
            </a:extLst>
          </p:cNvPr>
          <p:cNvSpPr txBox="1"/>
          <p:nvPr/>
        </p:nvSpPr>
        <p:spPr>
          <a:xfrm>
            <a:off x="5552735" y="5372802"/>
            <a:ext cx="4411061" cy="307777"/>
          </a:xfrm>
          <a:prstGeom prst="rect">
            <a:avLst/>
          </a:prstGeom>
          <a:solidFill>
            <a:schemeClr val="accent5">
              <a:lumMod val="20000"/>
              <a:lumOff val="80000"/>
            </a:schemeClr>
          </a:solidFill>
        </p:spPr>
        <p:txBody>
          <a:bodyPr wrap="square" rtlCol="0">
            <a:spAutoFit/>
          </a:bodyPr>
          <a:lstStyle/>
          <a:p>
            <a:r>
              <a:rPr lang="es-CL" sz="1400" dirty="0"/>
              <a:t>Reporte</a:t>
            </a:r>
          </a:p>
        </p:txBody>
      </p:sp>
      <p:cxnSp>
        <p:nvCxnSpPr>
          <p:cNvPr id="14" name="Conector angular 13"/>
          <p:cNvCxnSpPr>
            <a:stCxn id="3" idx="3"/>
            <a:endCxn id="59" idx="1"/>
          </p:cNvCxnSpPr>
          <p:nvPr/>
        </p:nvCxnSpPr>
        <p:spPr>
          <a:xfrm flipV="1">
            <a:off x="4871545" y="1477573"/>
            <a:ext cx="681194" cy="7792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p:cNvCxnSpPr>
            <a:stCxn id="3" idx="3"/>
            <a:endCxn id="60" idx="1"/>
          </p:cNvCxnSpPr>
          <p:nvPr/>
        </p:nvCxnSpPr>
        <p:spPr>
          <a:xfrm flipV="1">
            <a:off x="4871545" y="1855929"/>
            <a:ext cx="681198" cy="400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p:cNvCxnSpPr>
            <a:stCxn id="3" idx="3"/>
            <a:endCxn id="61" idx="1"/>
          </p:cNvCxnSpPr>
          <p:nvPr/>
        </p:nvCxnSpPr>
        <p:spPr>
          <a:xfrm flipV="1">
            <a:off x="4871545" y="2242481"/>
            <a:ext cx="681197" cy="143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3" idx="3"/>
            <a:endCxn id="63" idx="1"/>
          </p:cNvCxnSpPr>
          <p:nvPr/>
        </p:nvCxnSpPr>
        <p:spPr>
          <a:xfrm>
            <a:off x="4871545" y="2256827"/>
            <a:ext cx="681196" cy="372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r 42"/>
          <p:cNvCxnSpPr>
            <a:stCxn id="3" idx="3"/>
            <a:endCxn id="72" idx="1"/>
          </p:cNvCxnSpPr>
          <p:nvPr/>
        </p:nvCxnSpPr>
        <p:spPr>
          <a:xfrm>
            <a:off x="4871545" y="2256827"/>
            <a:ext cx="681195" cy="758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r 44"/>
          <p:cNvCxnSpPr>
            <a:stCxn id="57" idx="3"/>
            <a:endCxn id="73" idx="1"/>
          </p:cNvCxnSpPr>
          <p:nvPr/>
        </p:nvCxnSpPr>
        <p:spPr>
          <a:xfrm flipV="1">
            <a:off x="4871545" y="3639655"/>
            <a:ext cx="681193" cy="3865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p:cNvCxnSpPr>
            <a:stCxn id="57" idx="3"/>
            <a:endCxn id="75" idx="1"/>
          </p:cNvCxnSpPr>
          <p:nvPr/>
        </p:nvCxnSpPr>
        <p:spPr>
          <a:xfrm>
            <a:off x="4871545" y="4026206"/>
            <a:ext cx="681192"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r 50"/>
          <p:cNvCxnSpPr>
            <a:stCxn id="57" idx="3"/>
            <a:endCxn id="76" idx="1"/>
          </p:cNvCxnSpPr>
          <p:nvPr/>
        </p:nvCxnSpPr>
        <p:spPr>
          <a:xfrm>
            <a:off x="4871545" y="4026206"/>
            <a:ext cx="681198" cy="3732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angular 53"/>
          <p:cNvCxnSpPr>
            <a:stCxn id="58" idx="3"/>
            <a:endCxn id="78" idx="1"/>
          </p:cNvCxnSpPr>
          <p:nvPr/>
        </p:nvCxnSpPr>
        <p:spPr>
          <a:xfrm flipV="1">
            <a:off x="4871545" y="5140139"/>
            <a:ext cx="681191" cy="180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ector angular 80"/>
          <p:cNvCxnSpPr>
            <a:stCxn id="58" idx="3"/>
            <a:endCxn id="79" idx="1"/>
          </p:cNvCxnSpPr>
          <p:nvPr/>
        </p:nvCxnSpPr>
        <p:spPr>
          <a:xfrm>
            <a:off x="4871545" y="5320876"/>
            <a:ext cx="681190" cy="205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353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dirty="0"/>
          </a:p>
        </p:txBody>
      </p:sp>
      <p:pic>
        <p:nvPicPr>
          <p:cNvPr id="2" name="Imagen 1">
            <a:extLst>
              <a:ext uri="{FF2B5EF4-FFF2-40B4-BE49-F238E27FC236}">
                <a16:creationId xmlns:a16="http://schemas.microsoft.com/office/drawing/2014/main" id="{488D45C6-8FB2-4501-8409-168636025ACC}"/>
              </a:ext>
            </a:extLst>
          </p:cNvPr>
          <p:cNvPicPr>
            <a:picLocks noChangeAspect="1"/>
          </p:cNvPicPr>
          <p:nvPr/>
        </p:nvPicPr>
        <p:blipFill rotWithShape="1">
          <a:blip r:embed="rId2"/>
          <a:srcRect l="8801" r="4643" b="57981"/>
          <a:stretch/>
        </p:blipFill>
        <p:spPr>
          <a:xfrm>
            <a:off x="1249483" y="1775271"/>
            <a:ext cx="10552924" cy="1328594"/>
          </a:xfrm>
          <a:prstGeom prst="rect">
            <a:avLst/>
          </a:prstGeom>
        </p:spPr>
      </p:pic>
      <p:sp>
        <p:nvSpPr>
          <p:cNvPr id="8" name="CuadroTexto 7">
            <a:extLst>
              <a:ext uri="{FF2B5EF4-FFF2-40B4-BE49-F238E27FC236}">
                <a16:creationId xmlns:a16="http://schemas.microsoft.com/office/drawing/2014/main" id="{1A7E565D-FE2C-4BF2-B5EB-67821A5E2193}"/>
              </a:ext>
            </a:extLst>
          </p:cNvPr>
          <p:cNvSpPr txBox="1"/>
          <p:nvPr/>
        </p:nvSpPr>
        <p:spPr>
          <a:xfrm>
            <a:off x="-433791" y="6627370"/>
            <a:ext cx="6113834" cy="2308324"/>
          </a:xfrm>
          <a:prstGeom prst="rect">
            <a:avLst/>
          </a:prstGeom>
          <a:noFill/>
        </p:spPr>
        <p:txBody>
          <a:bodyPr wrap="square">
            <a:spAutoFit/>
          </a:bodyPr>
          <a:lstStyle/>
          <a:p>
            <a:r>
              <a:rPr lang="es-CL" dirty="0"/>
              <a:t>El resultado es el siguiente: La precisión global del mapa fue de un 96.2% y una precisión de usuario para los estratos de bosque estable de 96.7%, no bosque estable de 96.8%, pérdida de bosque (deforestación) de 91.8% y ganancia de bosque (restauración) de 90.7%. La precisión de productor para el estrato de bosque estable fue de 94.1%, no bosque estable de 96.6%, pérdida de bosque (deforestación) de 86.2% y ganancia de bosque (restauración) de 89.5%.</a:t>
            </a:r>
          </a:p>
        </p:txBody>
      </p:sp>
      <p:sp>
        <p:nvSpPr>
          <p:cNvPr id="10" name="CuadroTexto 9">
            <a:extLst>
              <a:ext uri="{FF2B5EF4-FFF2-40B4-BE49-F238E27FC236}">
                <a16:creationId xmlns:a16="http://schemas.microsoft.com/office/drawing/2014/main" id="{26F224EE-A9C0-43D6-B3F9-4E44C63286FD}"/>
              </a:ext>
            </a:extLst>
          </p:cNvPr>
          <p:cNvSpPr txBox="1"/>
          <p:nvPr/>
        </p:nvSpPr>
        <p:spPr>
          <a:xfrm>
            <a:off x="10422294" y="3620058"/>
            <a:ext cx="2153734" cy="646331"/>
          </a:xfrm>
          <a:prstGeom prst="rect">
            <a:avLst/>
          </a:prstGeom>
          <a:solidFill>
            <a:schemeClr val="accent1">
              <a:lumMod val="50000"/>
            </a:schemeClr>
          </a:solidFill>
        </p:spPr>
        <p:txBody>
          <a:bodyPr wrap="square">
            <a:spAutoFit/>
          </a:bodyPr>
          <a:lstStyle/>
          <a:p>
            <a:pPr algn="ctr"/>
            <a:r>
              <a:rPr lang="es-CL" b="1" dirty="0">
                <a:solidFill>
                  <a:schemeClr val="bg1"/>
                </a:solidFill>
              </a:rPr>
              <a:t>96.2% </a:t>
            </a:r>
          </a:p>
          <a:p>
            <a:pPr algn="ctr"/>
            <a:r>
              <a:rPr lang="es-CL" b="1" dirty="0">
                <a:solidFill>
                  <a:schemeClr val="bg1"/>
                </a:solidFill>
              </a:rPr>
              <a:t>Precisión GLOBAL</a:t>
            </a:r>
          </a:p>
        </p:txBody>
      </p:sp>
      <p:sp>
        <p:nvSpPr>
          <p:cNvPr id="12" name="CuadroTexto 11">
            <a:extLst>
              <a:ext uri="{FF2B5EF4-FFF2-40B4-BE49-F238E27FC236}">
                <a16:creationId xmlns:a16="http://schemas.microsoft.com/office/drawing/2014/main" id="{6932032B-F5B7-43BC-B90A-672F349362E5}"/>
              </a:ext>
            </a:extLst>
          </p:cNvPr>
          <p:cNvSpPr txBox="1"/>
          <p:nvPr/>
        </p:nvSpPr>
        <p:spPr>
          <a:xfrm>
            <a:off x="475861" y="3620060"/>
            <a:ext cx="2153734" cy="646331"/>
          </a:xfrm>
          <a:prstGeom prst="rect">
            <a:avLst/>
          </a:prstGeom>
          <a:solidFill>
            <a:schemeClr val="accent3">
              <a:lumMod val="50000"/>
            </a:schemeClr>
          </a:solidFill>
        </p:spPr>
        <p:txBody>
          <a:bodyPr wrap="square">
            <a:spAutoFit/>
          </a:bodyPr>
          <a:lstStyle/>
          <a:p>
            <a:pPr algn="ctr"/>
            <a:r>
              <a:rPr lang="es-CL" b="1" dirty="0">
                <a:solidFill>
                  <a:schemeClr val="bg1"/>
                </a:solidFill>
              </a:rPr>
              <a:t>96.7% </a:t>
            </a:r>
          </a:p>
          <a:p>
            <a:pPr algn="ctr"/>
            <a:r>
              <a:rPr lang="es-CL" b="1" dirty="0">
                <a:solidFill>
                  <a:schemeClr val="bg1"/>
                </a:solidFill>
              </a:rPr>
              <a:t>Bosque Estable</a:t>
            </a:r>
          </a:p>
        </p:txBody>
      </p:sp>
      <p:sp>
        <p:nvSpPr>
          <p:cNvPr id="14" name="CuadroTexto 13">
            <a:extLst>
              <a:ext uri="{FF2B5EF4-FFF2-40B4-BE49-F238E27FC236}">
                <a16:creationId xmlns:a16="http://schemas.microsoft.com/office/drawing/2014/main" id="{3F48B395-FF60-4B67-BF59-EB2DABE99423}"/>
              </a:ext>
            </a:extLst>
          </p:cNvPr>
          <p:cNvSpPr txBox="1"/>
          <p:nvPr/>
        </p:nvSpPr>
        <p:spPr>
          <a:xfrm>
            <a:off x="2962469" y="3620060"/>
            <a:ext cx="2153734" cy="646331"/>
          </a:xfrm>
          <a:prstGeom prst="rect">
            <a:avLst/>
          </a:prstGeom>
          <a:solidFill>
            <a:schemeClr val="accent4">
              <a:lumMod val="75000"/>
            </a:schemeClr>
          </a:solidFill>
        </p:spPr>
        <p:txBody>
          <a:bodyPr wrap="square">
            <a:spAutoFit/>
          </a:bodyPr>
          <a:lstStyle/>
          <a:p>
            <a:pPr algn="ctr"/>
            <a:r>
              <a:rPr lang="es-CL" b="1" dirty="0">
                <a:solidFill>
                  <a:schemeClr val="bg1"/>
                </a:solidFill>
              </a:rPr>
              <a:t>96.8% </a:t>
            </a:r>
          </a:p>
          <a:p>
            <a:pPr algn="ctr"/>
            <a:r>
              <a:rPr lang="es-CL" b="1" dirty="0">
                <a:solidFill>
                  <a:schemeClr val="bg1"/>
                </a:solidFill>
              </a:rPr>
              <a:t>No Bosque Estable</a:t>
            </a:r>
          </a:p>
        </p:txBody>
      </p:sp>
      <p:sp>
        <p:nvSpPr>
          <p:cNvPr id="15" name="CuadroTexto 14">
            <a:extLst>
              <a:ext uri="{FF2B5EF4-FFF2-40B4-BE49-F238E27FC236}">
                <a16:creationId xmlns:a16="http://schemas.microsoft.com/office/drawing/2014/main" id="{C56ACE8E-E861-4FF1-AA7B-4914D468C67D}"/>
              </a:ext>
            </a:extLst>
          </p:cNvPr>
          <p:cNvSpPr txBox="1"/>
          <p:nvPr/>
        </p:nvSpPr>
        <p:spPr>
          <a:xfrm>
            <a:off x="5449078" y="3620059"/>
            <a:ext cx="2153734" cy="646331"/>
          </a:xfrm>
          <a:prstGeom prst="rect">
            <a:avLst/>
          </a:prstGeom>
          <a:solidFill>
            <a:srgbClr val="CD0000"/>
          </a:solidFill>
        </p:spPr>
        <p:txBody>
          <a:bodyPr wrap="square">
            <a:spAutoFit/>
          </a:bodyPr>
          <a:lstStyle/>
          <a:p>
            <a:pPr algn="ctr"/>
            <a:r>
              <a:rPr lang="es-CL" b="1" dirty="0">
                <a:solidFill>
                  <a:schemeClr val="bg1"/>
                </a:solidFill>
              </a:rPr>
              <a:t>91.8% </a:t>
            </a:r>
          </a:p>
          <a:p>
            <a:pPr algn="ctr"/>
            <a:r>
              <a:rPr lang="es-CL" b="1" dirty="0">
                <a:solidFill>
                  <a:schemeClr val="bg1"/>
                </a:solidFill>
              </a:rPr>
              <a:t>Pérdida de Bosque</a:t>
            </a:r>
          </a:p>
        </p:txBody>
      </p:sp>
      <p:sp>
        <p:nvSpPr>
          <p:cNvPr id="16" name="CuadroTexto 15">
            <a:extLst>
              <a:ext uri="{FF2B5EF4-FFF2-40B4-BE49-F238E27FC236}">
                <a16:creationId xmlns:a16="http://schemas.microsoft.com/office/drawing/2014/main" id="{7836D7FA-660B-427A-ABD8-0BADBCD8434B}"/>
              </a:ext>
            </a:extLst>
          </p:cNvPr>
          <p:cNvSpPr txBox="1"/>
          <p:nvPr/>
        </p:nvSpPr>
        <p:spPr>
          <a:xfrm>
            <a:off x="7935686" y="3620060"/>
            <a:ext cx="2153734" cy="646331"/>
          </a:xfrm>
          <a:prstGeom prst="rect">
            <a:avLst/>
          </a:prstGeom>
          <a:solidFill>
            <a:srgbClr val="7030A0"/>
          </a:solidFill>
        </p:spPr>
        <p:txBody>
          <a:bodyPr wrap="square">
            <a:spAutoFit/>
          </a:bodyPr>
          <a:lstStyle/>
          <a:p>
            <a:pPr algn="ctr"/>
            <a:r>
              <a:rPr lang="es-CL" b="1" dirty="0">
                <a:solidFill>
                  <a:schemeClr val="bg1"/>
                </a:solidFill>
              </a:rPr>
              <a:t>90.7% </a:t>
            </a:r>
          </a:p>
          <a:p>
            <a:pPr algn="ctr"/>
            <a:r>
              <a:rPr lang="es-CL" b="1" dirty="0">
                <a:solidFill>
                  <a:schemeClr val="bg1"/>
                </a:solidFill>
              </a:rPr>
              <a:t>Ganancia de Bosque</a:t>
            </a:r>
          </a:p>
        </p:txBody>
      </p:sp>
      <p:sp>
        <p:nvSpPr>
          <p:cNvPr id="5" name="CuadroTexto 4">
            <a:extLst>
              <a:ext uri="{FF2B5EF4-FFF2-40B4-BE49-F238E27FC236}">
                <a16:creationId xmlns:a16="http://schemas.microsoft.com/office/drawing/2014/main" id="{10CD87A0-98ED-47B5-8DDA-CE979C94F0BC}"/>
              </a:ext>
            </a:extLst>
          </p:cNvPr>
          <p:cNvSpPr txBox="1"/>
          <p:nvPr/>
        </p:nvSpPr>
        <p:spPr>
          <a:xfrm>
            <a:off x="475861" y="3209731"/>
            <a:ext cx="2500043" cy="369332"/>
          </a:xfrm>
          <a:prstGeom prst="rect">
            <a:avLst/>
          </a:prstGeom>
          <a:noFill/>
        </p:spPr>
        <p:txBody>
          <a:bodyPr wrap="none" rtlCol="0">
            <a:spAutoFit/>
          </a:bodyPr>
          <a:lstStyle/>
          <a:p>
            <a:r>
              <a:rPr lang="es-CL" b="1" dirty="0"/>
              <a:t>Precisión de Usuario (%)</a:t>
            </a:r>
          </a:p>
        </p:txBody>
      </p:sp>
    </p:spTree>
    <p:extLst>
      <p:ext uri="{BB962C8B-B14F-4D97-AF65-F5344CB8AC3E}">
        <p14:creationId xmlns:p14="http://schemas.microsoft.com/office/powerpoint/2010/main" val="816367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a:p>
        </p:txBody>
      </p:sp>
      <p:pic>
        <p:nvPicPr>
          <p:cNvPr id="9" name="Imagen 8" descr="Imagen que contiene texto, mapa&#10;&#10;Descripción generada automáticamente">
            <a:extLst>
              <a:ext uri="{FF2B5EF4-FFF2-40B4-BE49-F238E27FC236}">
                <a16:creationId xmlns:a16="http://schemas.microsoft.com/office/drawing/2014/main" id="{77033F5F-F588-4A52-B993-C54ABC519320}"/>
              </a:ext>
            </a:extLst>
          </p:cNvPr>
          <p:cNvPicPr>
            <a:picLocks noChangeAspect="1"/>
          </p:cNvPicPr>
          <p:nvPr/>
        </p:nvPicPr>
        <p:blipFill>
          <a:blip r:embed="rId2"/>
          <a:stretch>
            <a:fillRect/>
          </a:stretch>
        </p:blipFill>
        <p:spPr>
          <a:xfrm>
            <a:off x="-2529155" y="1246156"/>
            <a:ext cx="4795177" cy="6205523"/>
          </a:xfrm>
          <a:prstGeom prst="rect">
            <a:avLst/>
          </a:prstGeom>
        </p:spPr>
      </p:pic>
      <p:pic>
        <p:nvPicPr>
          <p:cNvPr id="11" name="Imagen 10" descr="Imagen que contiene texto, mapa&#10;&#10;Descripción generada automáticamente">
            <a:extLst>
              <a:ext uri="{FF2B5EF4-FFF2-40B4-BE49-F238E27FC236}">
                <a16:creationId xmlns:a16="http://schemas.microsoft.com/office/drawing/2014/main" id="{74C1243E-FEB7-4063-A47C-21E8865A8AC8}"/>
              </a:ext>
            </a:extLst>
          </p:cNvPr>
          <p:cNvPicPr>
            <a:picLocks noChangeAspect="1"/>
          </p:cNvPicPr>
          <p:nvPr/>
        </p:nvPicPr>
        <p:blipFill>
          <a:blip r:embed="rId3"/>
          <a:stretch>
            <a:fillRect/>
          </a:stretch>
        </p:blipFill>
        <p:spPr>
          <a:xfrm>
            <a:off x="7264400" y="1246157"/>
            <a:ext cx="4795177" cy="6205523"/>
          </a:xfrm>
          <a:prstGeom prst="rect">
            <a:avLst/>
          </a:prstGeom>
        </p:spPr>
      </p:pic>
      <p:pic>
        <p:nvPicPr>
          <p:cNvPr id="13" name="Imagen 12" descr="Imagen que contiene texto, mapa&#10;&#10;Descripción generada automáticamente">
            <a:extLst>
              <a:ext uri="{FF2B5EF4-FFF2-40B4-BE49-F238E27FC236}">
                <a16:creationId xmlns:a16="http://schemas.microsoft.com/office/drawing/2014/main" id="{ED475C1C-4916-4BB4-BFC3-B66EF02E34DF}"/>
              </a:ext>
            </a:extLst>
          </p:cNvPr>
          <p:cNvPicPr>
            <a:picLocks noChangeAspect="1"/>
          </p:cNvPicPr>
          <p:nvPr/>
        </p:nvPicPr>
        <p:blipFill>
          <a:blip r:embed="rId4"/>
          <a:stretch>
            <a:fillRect/>
          </a:stretch>
        </p:blipFill>
        <p:spPr>
          <a:xfrm>
            <a:off x="2367623" y="1246156"/>
            <a:ext cx="4795177" cy="6205523"/>
          </a:xfrm>
          <a:prstGeom prst="rect">
            <a:avLst/>
          </a:prstGeom>
        </p:spPr>
      </p:pic>
    </p:spTree>
    <p:extLst>
      <p:ext uri="{BB962C8B-B14F-4D97-AF65-F5344CB8AC3E}">
        <p14:creationId xmlns:p14="http://schemas.microsoft.com/office/powerpoint/2010/main" val="31629683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pic>
        <p:nvPicPr>
          <p:cNvPr id="5" name="Imagen 4">
            <a:extLst>
              <a:ext uri="{FF2B5EF4-FFF2-40B4-BE49-F238E27FC236}">
                <a16:creationId xmlns:a16="http://schemas.microsoft.com/office/drawing/2014/main" id="{B8459D30-5AE8-407E-A71A-7C77F850F846}"/>
              </a:ext>
            </a:extLst>
          </p:cNvPr>
          <p:cNvPicPr>
            <a:picLocks noChangeAspect="1"/>
          </p:cNvPicPr>
          <p:nvPr/>
        </p:nvPicPr>
        <p:blipFill>
          <a:blip r:embed="rId2"/>
          <a:stretch>
            <a:fillRect/>
          </a:stretch>
        </p:blipFill>
        <p:spPr>
          <a:xfrm>
            <a:off x="5389322" y="2873828"/>
            <a:ext cx="6522760" cy="3208777"/>
          </a:xfrm>
          <a:prstGeom prst="rect">
            <a:avLst/>
          </a:prstGeom>
        </p:spPr>
      </p:pic>
      <p:pic>
        <p:nvPicPr>
          <p:cNvPr id="6" name="Imagen 5">
            <a:extLst>
              <a:ext uri="{FF2B5EF4-FFF2-40B4-BE49-F238E27FC236}">
                <a16:creationId xmlns:a16="http://schemas.microsoft.com/office/drawing/2014/main" id="{25462C3E-1F9B-46F6-9864-6B5F847A3559}"/>
              </a:ext>
            </a:extLst>
          </p:cNvPr>
          <p:cNvPicPr>
            <a:picLocks noChangeAspect="1"/>
          </p:cNvPicPr>
          <p:nvPr/>
        </p:nvPicPr>
        <p:blipFill>
          <a:blip r:embed="rId3"/>
          <a:stretch>
            <a:fillRect/>
          </a:stretch>
        </p:blipFill>
        <p:spPr>
          <a:xfrm>
            <a:off x="-1394332" y="2873827"/>
            <a:ext cx="6709670" cy="3208777"/>
          </a:xfrm>
          <a:prstGeom prst="rect">
            <a:avLst/>
          </a:prstGeom>
        </p:spPr>
      </p:pic>
      <p:pic>
        <p:nvPicPr>
          <p:cNvPr id="8" name="Imagen 7">
            <a:extLst>
              <a:ext uri="{FF2B5EF4-FFF2-40B4-BE49-F238E27FC236}">
                <a16:creationId xmlns:a16="http://schemas.microsoft.com/office/drawing/2014/main" id="{6DD14146-D6EF-4F98-98BF-1316FBB2B241}"/>
              </a:ext>
            </a:extLst>
          </p:cNvPr>
          <p:cNvPicPr>
            <a:picLocks noChangeAspect="1"/>
          </p:cNvPicPr>
          <p:nvPr/>
        </p:nvPicPr>
        <p:blipFill>
          <a:blip r:embed="rId4"/>
          <a:stretch>
            <a:fillRect/>
          </a:stretch>
        </p:blipFill>
        <p:spPr>
          <a:xfrm>
            <a:off x="-1390228" y="-4012768"/>
            <a:ext cx="13302310" cy="6886595"/>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26360" y="30168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416172"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35652653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8E5594FC-FE71-4FDF-8A31-8A7C3FEEA919}"/>
              </a:ext>
            </a:extLst>
          </p:cNvPr>
          <p:cNvPicPr>
            <a:picLocks noChangeAspect="1"/>
          </p:cNvPicPr>
          <p:nvPr/>
        </p:nvPicPr>
        <p:blipFill>
          <a:blip r:embed="rId2"/>
          <a:stretch>
            <a:fillRect/>
          </a:stretch>
        </p:blipFill>
        <p:spPr>
          <a:xfrm>
            <a:off x="5126996" y="2873828"/>
            <a:ext cx="6809526" cy="3171372"/>
          </a:xfrm>
          <a:prstGeom prst="rect">
            <a:avLst/>
          </a:prstGeom>
        </p:spPr>
      </p:pic>
      <p:pic>
        <p:nvPicPr>
          <p:cNvPr id="11" name="Imagen 10">
            <a:extLst>
              <a:ext uri="{FF2B5EF4-FFF2-40B4-BE49-F238E27FC236}">
                <a16:creationId xmlns:a16="http://schemas.microsoft.com/office/drawing/2014/main" id="{78C0074E-D52E-41F9-BE97-F0125BA646E5}"/>
              </a:ext>
            </a:extLst>
          </p:cNvPr>
          <p:cNvPicPr>
            <a:picLocks noChangeAspect="1"/>
          </p:cNvPicPr>
          <p:nvPr/>
        </p:nvPicPr>
        <p:blipFill>
          <a:blip r:embed="rId3"/>
          <a:stretch>
            <a:fillRect/>
          </a:stretch>
        </p:blipFill>
        <p:spPr>
          <a:xfrm>
            <a:off x="-1394332" y="2873828"/>
            <a:ext cx="6453355" cy="3049102"/>
          </a:xfrm>
          <a:prstGeom prst="rect">
            <a:avLst/>
          </a:prstGeom>
        </p:spPr>
      </p:pic>
      <p:pic>
        <p:nvPicPr>
          <p:cNvPr id="3" name="Imagen 2">
            <a:extLst>
              <a:ext uri="{FF2B5EF4-FFF2-40B4-BE49-F238E27FC236}">
                <a16:creationId xmlns:a16="http://schemas.microsoft.com/office/drawing/2014/main" id="{323FACDA-3021-4550-AE1F-E827B1A24195}"/>
              </a:ext>
            </a:extLst>
          </p:cNvPr>
          <p:cNvPicPr>
            <a:picLocks noChangeAspect="1"/>
          </p:cNvPicPr>
          <p:nvPr/>
        </p:nvPicPr>
        <p:blipFill>
          <a:blip r:embed="rId4"/>
          <a:stretch>
            <a:fillRect/>
          </a:stretch>
        </p:blipFill>
        <p:spPr>
          <a:xfrm>
            <a:off x="-1394332" y="-4079570"/>
            <a:ext cx="13306414" cy="6808968"/>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64460" y="29914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126996"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29146764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0" y="582439"/>
            <a:ext cx="12192000"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grpSp>
        <p:nvGrpSpPr>
          <p:cNvPr id="3" name="Grupo 2">
            <a:extLst>
              <a:ext uri="{FF2B5EF4-FFF2-40B4-BE49-F238E27FC236}">
                <a16:creationId xmlns:a16="http://schemas.microsoft.com/office/drawing/2014/main" id="{8B971427-F600-4DEC-9692-CEEF0790E27A}"/>
              </a:ext>
            </a:extLst>
          </p:cNvPr>
          <p:cNvGrpSpPr/>
          <p:nvPr/>
        </p:nvGrpSpPr>
        <p:grpSpPr>
          <a:xfrm>
            <a:off x="-25397" y="2884649"/>
            <a:ext cx="12192001" cy="3270908"/>
            <a:chOff x="544272" y="3229776"/>
            <a:chExt cx="11580236" cy="3199599"/>
          </a:xfrm>
        </p:grpSpPr>
        <p:sp>
          <p:nvSpPr>
            <p:cNvPr id="34" name="Rectángulo 33">
              <a:extLst>
                <a:ext uri="{FF2B5EF4-FFF2-40B4-BE49-F238E27FC236}">
                  <a16:creationId xmlns:a16="http://schemas.microsoft.com/office/drawing/2014/main" id="{AF1B2258-C2C2-4004-97A3-D267A7FB874A}"/>
                </a:ext>
              </a:extLst>
            </p:cNvPr>
            <p:cNvSpPr/>
            <p:nvPr/>
          </p:nvSpPr>
          <p:spPr>
            <a:xfrm>
              <a:off x="544272" y="322977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5" name="Grupo 34">
              <a:extLst>
                <a:ext uri="{FF2B5EF4-FFF2-40B4-BE49-F238E27FC236}">
                  <a16:creationId xmlns:a16="http://schemas.microsoft.com/office/drawing/2014/main" id="{E16A546D-91A2-4C3B-81CF-8A11204F024A}"/>
                </a:ext>
              </a:extLst>
            </p:cNvPr>
            <p:cNvGrpSpPr/>
            <p:nvPr/>
          </p:nvGrpSpPr>
          <p:grpSpPr>
            <a:xfrm>
              <a:off x="5333045" y="3352797"/>
              <a:ext cx="2176500" cy="1185515"/>
              <a:chOff x="704850" y="4819650"/>
              <a:chExt cx="3851602" cy="1861785"/>
            </a:xfrm>
          </p:grpSpPr>
          <p:grpSp>
            <p:nvGrpSpPr>
              <p:cNvPr id="36" name="Grupo 35">
                <a:extLst>
                  <a:ext uri="{FF2B5EF4-FFF2-40B4-BE49-F238E27FC236}">
                    <a16:creationId xmlns:a16="http://schemas.microsoft.com/office/drawing/2014/main" id="{D54B64FB-D479-4E78-B9F8-30875E687340}"/>
                  </a:ext>
                </a:extLst>
              </p:cNvPr>
              <p:cNvGrpSpPr/>
              <p:nvPr/>
            </p:nvGrpSpPr>
            <p:grpSpPr>
              <a:xfrm>
                <a:off x="704850" y="4819650"/>
                <a:ext cx="3851602" cy="1861785"/>
                <a:chOff x="704850" y="4819650"/>
                <a:chExt cx="385160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813715" y="4886496"/>
                  <a:ext cx="2742737" cy="604183"/>
                </a:xfrm>
                <a:prstGeom prst="rect">
                  <a:avLst/>
                </a:prstGeom>
                <a:noFill/>
              </p:spPr>
              <p:txBody>
                <a:bodyPr wrap="square" rtlCol="0">
                  <a:spAutoFit/>
                </a:bodyPr>
                <a:lstStyle/>
                <a:p>
                  <a:r>
                    <a:rPr lang="es-MX" sz="900" b="1" dirty="0">
                      <a:solidFill>
                        <a:srgbClr val="006666"/>
                      </a:solidFill>
                    </a:rPr>
                    <a:t>PRE-PROCESAMIENTO</a:t>
                  </a:r>
                </a:p>
                <a:p>
                  <a:r>
                    <a:rPr lang="es-MX" sz="1000" b="1" dirty="0">
                      <a:solidFill>
                        <a:srgbClr val="009999"/>
                      </a:solidFill>
                    </a:rPr>
                    <a:t>Sistema de Clasificación</a:t>
                  </a:r>
                  <a:endParaRPr lang="es-HN" sz="10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37" name="CuadroTexto 36">
                <a:extLst>
                  <a:ext uri="{FF2B5EF4-FFF2-40B4-BE49-F238E27FC236}">
                    <a16:creationId xmlns:a16="http://schemas.microsoft.com/office/drawing/2014/main" id="{EEC2D878-4355-496E-B29C-AC402F5C9441}"/>
                  </a:ext>
                </a:extLst>
              </p:cNvPr>
              <p:cNvSpPr txBox="1"/>
              <p:nvPr/>
            </p:nvSpPr>
            <p:spPr>
              <a:xfrm>
                <a:off x="1952873" y="5408223"/>
                <a:ext cx="2591418" cy="628350"/>
              </a:xfrm>
              <a:prstGeom prst="rect">
                <a:avLst/>
              </a:prstGeom>
              <a:noFill/>
            </p:spPr>
            <p:txBody>
              <a:bodyPr wrap="square" rtlCol="0">
                <a:spAutoFit/>
              </a:bodyPr>
              <a:lstStyle/>
              <a:p>
                <a:pPr marL="171450" indent="-171450">
                  <a:buFont typeface="Arial" panose="020B0604020202020204" pitchFamily="34" charset="0"/>
                  <a:buChar char="•"/>
                </a:pPr>
                <a:r>
                  <a:rPr lang="es-MX" sz="500" dirty="0"/>
                  <a:t>Definición de sistema de Clasificación (Corin Land Cover)</a:t>
                </a:r>
              </a:p>
              <a:p>
                <a:pPr marL="171450" indent="-171450">
                  <a:buFont typeface="Arial" panose="020B0604020202020204" pitchFamily="34" charset="0"/>
                  <a:buChar char="•"/>
                </a:pPr>
                <a:r>
                  <a:rPr lang="es-MX" sz="500" dirty="0"/>
                  <a:t>Homologación de criterios</a:t>
                </a:r>
              </a:p>
              <a:p>
                <a:pPr marL="171450" indent="-171450">
                  <a:buFont typeface="Arial" panose="020B0604020202020204" pitchFamily="34" charset="0"/>
                  <a:buChar char="•"/>
                </a:pPr>
                <a:r>
                  <a:rPr lang="es-MX" sz="500" dirty="0"/>
                  <a:t>Control, Evaluación  y Monitoreo</a:t>
                </a:r>
                <a:endParaRPr lang="es-HN" sz="600" dirty="0"/>
              </a:p>
            </p:txBody>
          </p:sp>
        </p:grpSp>
        <p:grpSp>
          <p:nvGrpSpPr>
            <p:cNvPr id="64" name="Grupo 63">
              <a:extLst>
                <a:ext uri="{FF2B5EF4-FFF2-40B4-BE49-F238E27FC236}">
                  <a16:creationId xmlns:a16="http://schemas.microsoft.com/office/drawing/2014/main" id="{4FBF85A4-1472-43AE-8CF0-1325F5420257}"/>
                </a:ext>
              </a:extLst>
            </p:cNvPr>
            <p:cNvGrpSpPr/>
            <p:nvPr/>
          </p:nvGrpSpPr>
          <p:grpSpPr>
            <a:xfrm>
              <a:off x="3061791" y="3350049"/>
              <a:ext cx="2137607" cy="1206971"/>
              <a:chOff x="764358" y="5482138"/>
              <a:chExt cx="3782775" cy="1895481"/>
            </a:xfrm>
          </p:grpSpPr>
          <p:grpSp>
            <p:nvGrpSpPr>
              <p:cNvPr id="65" name="Grupo 64">
                <a:extLst>
                  <a:ext uri="{FF2B5EF4-FFF2-40B4-BE49-F238E27FC236}">
                    <a16:creationId xmlns:a16="http://schemas.microsoft.com/office/drawing/2014/main" id="{72F1A769-4F8E-41A1-A07D-25C69F9A54E6}"/>
                  </a:ext>
                </a:extLst>
              </p:cNvPr>
              <p:cNvGrpSpPr/>
              <p:nvPr/>
            </p:nvGrpSpPr>
            <p:grpSpPr>
              <a:xfrm>
                <a:off x="764358" y="5482138"/>
                <a:ext cx="3782775" cy="1895481"/>
                <a:chOff x="762085" y="6161686"/>
                <a:chExt cx="3782775" cy="1895481"/>
              </a:xfrm>
            </p:grpSpPr>
            <p:grpSp>
              <p:nvGrpSpPr>
                <p:cNvPr id="67" name="Grupo 66">
                  <a:extLst>
                    <a:ext uri="{FF2B5EF4-FFF2-40B4-BE49-F238E27FC236}">
                      <a16:creationId xmlns:a16="http://schemas.microsoft.com/office/drawing/2014/main" id="{A79AAD1F-9844-41A1-B425-8D18D4E53D54}"/>
                    </a:ext>
                  </a:extLst>
                </p:cNvPr>
                <p:cNvGrpSpPr/>
                <p:nvPr/>
              </p:nvGrpSpPr>
              <p:grpSpPr>
                <a:xfrm>
                  <a:off x="762085" y="6161686"/>
                  <a:ext cx="3782775" cy="1895481"/>
                  <a:chOff x="767079" y="4818817"/>
                  <a:chExt cx="3782775" cy="1895481"/>
                </a:xfrm>
              </p:grpSpPr>
              <p:sp>
                <p:nvSpPr>
                  <p:cNvPr id="69" name="Triángulo isósceles 68">
                    <a:extLst>
                      <a:ext uri="{FF2B5EF4-FFF2-40B4-BE49-F238E27FC236}">
                        <a16:creationId xmlns:a16="http://schemas.microsoft.com/office/drawing/2014/main" id="{927E8013-BF61-4D3B-A367-B56E95668A36}"/>
                      </a:ext>
                    </a:extLst>
                  </p:cNvPr>
                  <p:cNvSpPr/>
                  <p:nvPr/>
                </p:nvSpPr>
                <p:spPr>
                  <a:xfrm rot="10800000">
                    <a:off x="3523727" y="6414248"/>
                    <a:ext cx="1003300" cy="300050"/>
                  </a:xfrm>
                  <a:prstGeom prst="triangle">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0" name="Rectángulo 69">
                    <a:extLst>
                      <a:ext uri="{FF2B5EF4-FFF2-40B4-BE49-F238E27FC236}">
                        <a16:creationId xmlns:a16="http://schemas.microsoft.com/office/drawing/2014/main" id="{3F940E6D-5776-4237-8A4B-866BD8E0B521}"/>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1" name="Rectángulo: esquinas redondeadas 70">
                    <a:extLst>
                      <a:ext uri="{FF2B5EF4-FFF2-40B4-BE49-F238E27FC236}">
                        <a16:creationId xmlns:a16="http://schemas.microsoft.com/office/drawing/2014/main" id="{321F8EF3-3C23-4627-B326-9F86B4B19FAE}"/>
                      </a:ext>
                    </a:extLst>
                  </p:cNvPr>
                  <p:cNvSpPr/>
                  <p:nvPr/>
                </p:nvSpPr>
                <p:spPr>
                  <a:xfrm>
                    <a:off x="767079" y="4873996"/>
                    <a:ext cx="211449" cy="14196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4" name="CuadroTexto 73">
                    <a:extLst>
                      <a:ext uri="{FF2B5EF4-FFF2-40B4-BE49-F238E27FC236}">
                        <a16:creationId xmlns:a16="http://schemas.microsoft.com/office/drawing/2014/main" id="{EE536C22-B87D-4EC4-BFC8-95FEF54538AE}"/>
                      </a:ext>
                    </a:extLst>
                  </p:cNvPr>
                  <p:cNvSpPr txBox="1"/>
                  <p:nvPr/>
                </p:nvSpPr>
                <p:spPr>
                  <a:xfrm>
                    <a:off x="1359879" y="5020404"/>
                    <a:ext cx="2136434" cy="821688"/>
                  </a:xfrm>
                  <a:prstGeom prst="rect">
                    <a:avLst/>
                  </a:prstGeom>
                  <a:noFill/>
                </p:spPr>
                <p:txBody>
                  <a:bodyPr wrap="square" rtlCol="0">
                    <a:spAutoFit/>
                  </a:bodyPr>
                  <a:lstStyle/>
                  <a:p>
                    <a:r>
                      <a:rPr lang="es-MX" sz="900" b="1" dirty="0">
                        <a:solidFill>
                          <a:schemeClr val="accent6">
                            <a:lumMod val="50000"/>
                          </a:schemeClr>
                        </a:solidFill>
                      </a:rPr>
                      <a:t>PRE-PROCESAMIENTO</a:t>
                    </a:r>
                  </a:p>
                  <a:p>
                    <a:r>
                      <a:rPr lang="es-MX" sz="1000" b="1" dirty="0">
                        <a:solidFill>
                          <a:schemeClr val="accent6">
                            <a:lumMod val="75000"/>
                          </a:schemeClr>
                        </a:solidFill>
                      </a:rPr>
                      <a:t>Segmentación</a:t>
                    </a:r>
                    <a:endParaRPr lang="es-HN" sz="1000" b="1" dirty="0">
                      <a:solidFill>
                        <a:schemeClr val="accent6">
                          <a:lumMod val="75000"/>
                        </a:schemeClr>
                      </a:solidFill>
                    </a:endParaRPr>
                  </a:p>
                </p:txBody>
              </p:sp>
              <p:sp>
                <p:nvSpPr>
                  <p:cNvPr id="77" name="Elipse 76">
                    <a:extLst>
                      <a:ext uri="{FF2B5EF4-FFF2-40B4-BE49-F238E27FC236}">
                        <a16:creationId xmlns:a16="http://schemas.microsoft.com/office/drawing/2014/main" id="{A9E757D7-90DD-4150-A358-B4E71253F47C}"/>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0" name="Elipse 79">
                    <a:extLst>
                      <a:ext uri="{FF2B5EF4-FFF2-40B4-BE49-F238E27FC236}">
                        <a16:creationId xmlns:a16="http://schemas.microsoft.com/office/drawing/2014/main" id="{FAC75248-0CD2-46B8-8CAA-21CD716C6A62}"/>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2" name="Elipse 81">
                    <a:extLst>
                      <a:ext uri="{FF2B5EF4-FFF2-40B4-BE49-F238E27FC236}">
                        <a16:creationId xmlns:a16="http://schemas.microsoft.com/office/drawing/2014/main" id="{587F4616-C12E-4097-A663-A9E256DA8879}"/>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3" name="Elipse 82">
                    <a:extLst>
                      <a:ext uri="{FF2B5EF4-FFF2-40B4-BE49-F238E27FC236}">
                        <a16:creationId xmlns:a16="http://schemas.microsoft.com/office/drawing/2014/main" id="{092B0130-EBEC-46DE-BD55-1B59C389509F}"/>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4" name="Elipse 83">
                    <a:extLst>
                      <a:ext uri="{FF2B5EF4-FFF2-40B4-BE49-F238E27FC236}">
                        <a16:creationId xmlns:a16="http://schemas.microsoft.com/office/drawing/2014/main" id="{08E07C4A-084B-43C8-A68A-7F73DBC57BC4}"/>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5" name="Elipse 84">
                    <a:extLst>
                      <a:ext uri="{FF2B5EF4-FFF2-40B4-BE49-F238E27FC236}">
                        <a16:creationId xmlns:a16="http://schemas.microsoft.com/office/drawing/2014/main" id="{054E94F0-649E-4ED2-9FFB-FBB93350C2DE}"/>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6" name="Rectángulo 85">
                    <a:extLst>
                      <a:ext uri="{FF2B5EF4-FFF2-40B4-BE49-F238E27FC236}">
                        <a16:creationId xmlns:a16="http://schemas.microsoft.com/office/drawing/2014/main" id="{6808791C-176E-4D8B-8CBE-FF1A8864FAA0}"/>
                      </a:ext>
                    </a:extLst>
                  </p:cNvPr>
                  <p:cNvSpPr/>
                  <p:nvPr/>
                </p:nvSpPr>
                <p:spPr>
                  <a:xfrm>
                    <a:off x="3539438" y="4818817"/>
                    <a:ext cx="1010416" cy="159543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7" name="CuadroTexto 86">
                    <a:extLst>
                      <a:ext uri="{FF2B5EF4-FFF2-40B4-BE49-F238E27FC236}">
                        <a16:creationId xmlns:a16="http://schemas.microsoft.com/office/drawing/2014/main" id="{8716495E-0F0C-4B1A-9A51-20CE716E1036}"/>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88" name="Rectángulo: esquinas redondeadas 87">
                    <a:extLst>
                      <a:ext uri="{FF2B5EF4-FFF2-40B4-BE49-F238E27FC236}">
                        <a16:creationId xmlns:a16="http://schemas.microsoft.com/office/drawing/2014/main" id="{27FFD6AD-6812-47FF-B4B1-1C91F3323E5D}"/>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9" name="Rectángulo: esquinas redondeadas 88">
                    <a:extLst>
                      <a:ext uri="{FF2B5EF4-FFF2-40B4-BE49-F238E27FC236}">
                        <a16:creationId xmlns:a16="http://schemas.microsoft.com/office/drawing/2014/main" id="{D0B24497-91FB-46FE-B3C4-FC0D6806062F}"/>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8" name="Forma libre: forma 67">
                  <a:extLst>
                    <a:ext uri="{FF2B5EF4-FFF2-40B4-BE49-F238E27FC236}">
                      <a16:creationId xmlns:a16="http://schemas.microsoft.com/office/drawing/2014/main" id="{4BF79516-B844-4A37-BD25-6F34D9B691DD}"/>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6" name="CuadroTexto 65">
                <a:extLst>
                  <a:ext uri="{FF2B5EF4-FFF2-40B4-BE49-F238E27FC236}">
                    <a16:creationId xmlns:a16="http://schemas.microsoft.com/office/drawing/2014/main" id="{EBC0C77D-D0E0-4712-AAEF-255C52BE608B}"/>
                  </a:ext>
                </a:extLst>
              </p:cNvPr>
              <p:cNvSpPr txBox="1"/>
              <p:nvPr/>
            </p:nvSpPr>
            <p:spPr>
              <a:xfrm>
                <a:off x="1103416" y="6229334"/>
                <a:ext cx="2478288" cy="386676"/>
              </a:xfrm>
              <a:prstGeom prst="rect">
                <a:avLst/>
              </a:prstGeom>
              <a:noFill/>
            </p:spPr>
            <p:txBody>
              <a:bodyPr wrap="square" rtlCol="0">
                <a:spAutoFit/>
              </a:bodyPr>
              <a:lstStyle/>
              <a:p>
                <a:r>
                  <a:rPr lang="es-MX" sz="500" dirty="0"/>
                  <a:t>Segmentación basada en Mosaicos multibandas</a:t>
                </a:r>
                <a:endParaRPr lang="es-HN" sz="600" dirty="0"/>
              </a:p>
            </p:txBody>
          </p:sp>
        </p:grpSp>
        <p:grpSp>
          <p:nvGrpSpPr>
            <p:cNvPr id="90" name="Grupo 89">
              <a:extLst>
                <a:ext uri="{FF2B5EF4-FFF2-40B4-BE49-F238E27FC236}">
                  <a16:creationId xmlns:a16="http://schemas.microsoft.com/office/drawing/2014/main" id="{9058529D-EA50-44CE-9E32-1D75D5B7F678}"/>
                </a:ext>
              </a:extLst>
            </p:cNvPr>
            <p:cNvGrpSpPr/>
            <p:nvPr/>
          </p:nvGrpSpPr>
          <p:grpSpPr>
            <a:xfrm>
              <a:off x="716993" y="3360598"/>
              <a:ext cx="2171529" cy="1221844"/>
              <a:chOff x="704850" y="4819650"/>
              <a:chExt cx="3842804" cy="1918838"/>
            </a:xfrm>
          </p:grpSpPr>
          <p:grpSp>
            <p:nvGrpSpPr>
              <p:cNvPr id="91" name="Grupo 90">
                <a:extLst>
                  <a:ext uri="{FF2B5EF4-FFF2-40B4-BE49-F238E27FC236}">
                    <a16:creationId xmlns:a16="http://schemas.microsoft.com/office/drawing/2014/main" id="{671CDE24-161F-4D60-A53C-4572EEBC6295}"/>
                  </a:ext>
                </a:extLst>
              </p:cNvPr>
              <p:cNvGrpSpPr/>
              <p:nvPr/>
            </p:nvGrpSpPr>
            <p:grpSpPr>
              <a:xfrm>
                <a:off x="704850" y="4819650"/>
                <a:ext cx="3842804" cy="1918838"/>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4923810"/>
                  <a:ext cx="2136434" cy="821688"/>
                </a:xfrm>
                <a:prstGeom prst="rect">
                  <a:avLst/>
                </a:prstGeom>
                <a:noFill/>
              </p:spPr>
              <p:txBody>
                <a:bodyPr wrap="square" rtlCol="0">
                  <a:spAutoFit/>
                </a:bodyPr>
                <a:lstStyle/>
                <a:p>
                  <a:r>
                    <a:rPr lang="es-MX" sz="900" b="1" dirty="0">
                      <a:solidFill>
                        <a:schemeClr val="accent2"/>
                      </a:solidFill>
                    </a:rPr>
                    <a:t>PRE-PROCESAMIENTO</a:t>
                  </a:r>
                </a:p>
                <a:p>
                  <a:r>
                    <a:rPr lang="es-MX" sz="1000" b="1" dirty="0">
                      <a:solidFill>
                        <a:schemeClr val="accent4"/>
                      </a:solidFill>
                    </a:rPr>
                    <a:t>Análisis en GEE</a:t>
                  </a:r>
                  <a:endParaRPr lang="es-HN" sz="10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CuadroTexto 91">
                <a:extLst>
                  <a:ext uri="{FF2B5EF4-FFF2-40B4-BE49-F238E27FC236}">
                    <a16:creationId xmlns:a16="http://schemas.microsoft.com/office/drawing/2014/main" id="{1F2C7F88-94F2-49A5-AACD-18737EDE1310}"/>
                  </a:ext>
                </a:extLst>
              </p:cNvPr>
              <p:cNvSpPr txBox="1"/>
              <p:nvPr/>
            </p:nvSpPr>
            <p:spPr>
              <a:xfrm>
                <a:off x="1814904" y="5474067"/>
                <a:ext cx="2685108"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Desarrollo de Script</a:t>
                </a:r>
              </a:p>
              <a:p>
                <a:pPr marL="171450" indent="-171450">
                  <a:buFont typeface="Arial" panose="020B0604020202020204" pitchFamily="34" charset="0"/>
                  <a:buChar char="•"/>
                </a:pPr>
                <a:r>
                  <a:rPr lang="es-MX" sz="500" dirty="0"/>
                  <a:t>Construcción de Mosaicos libres de nubes</a:t>
                </a:r>
                <a:endParaRPr lang="es-HN" sz="600" dirty="0"/>
              </a:p>
            </p:txBody>
          </p:sp>
        </p:grpSp>
        <p:grpSp>
          <p:nvGrpSpPr>
            <p:cNvPr id="109" name="Grupo 108">
              <a:extLst>
                <a:ext uri="{FF2B5EF4-FFF2-40B4-BE49-F238E27FC236}">
                  <a16:creationId xmlns:a16="http://schemas.microsoft.com/office/drawing/2014/main" id="{C5AC364E-37E7-4C75-A218-2A3250C6FC8C}"/>
                </a:ext>
              </a:extLst>
            </p:cNvPr>
            <p:cNvGrpSpPr/>
            <p:nvPr/>
          </p:nvGrpSpPr>
          <p:grpSpPr>
            <a:xfrm>
              <a:off x="7608792" y="3360395"/>
              <a:ext cx="2172398" cy="1221844"/>
              <a:chOff x="704850" y="4819650"/>
              <a:chExt cx="3844342" cy="1918838"/>
            </a:xfrm>
          </p:grpSpPr>
          <p:grpSp>
            <p:nvGrpSpPr>
              <p:cNvPr id="110" name="Grupo 109">
                <a:extLst>
                  <a:ext uri="{FF2B5EF4-FFF2-40B4-BE49-F238E27FC236}">
                    <a16:creationId xmlns:a16="http://schemas.microsoft.com/office/drawing/2014/main" id="{0A6E5A88-2D9F-4652-ADE4-87F3D0237DD6}"/>
                  </a:ext>
                </a:extLst>
              </p:cNvPr>
              <p:cNvGrpSpPr/>
              <p:nvPr/>
            </p:nvGrpSpPr>
            <p:grpSpPr>
              <a:xfrm>
                <a:off x="704850" y="4819650"/>
                <a:ext cx="3842804" cy="1918838"/>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33805" y="4923810"/>
                  <a:ext cx="2136434" cy="580015"/>
                </a:xfrm>
                <a:prstGeom prst="rect">
                  <a:avLst/>
                </a:prstGeom>
                <a:noFill/>
              </p:spPr>
              <p:txBody>
                <a:bodyPr wrap="square" rtlCol="0">
                  <a:spAutoFit/>
                </a:bodyPr>
                <a:lstStyle/>
                <a:p>
                  <a:r>
                    <a:rPr lang="es-MX" sz="900" b="1" dirty="0">
                      <a:solidFill>
                        <a:schemeClr val="accent1">
                          <a:lumMod val="75000"/>
                        </a:schemeClr>
                      </a:solidFill>
                    </a:rPr>
                    <a:t>SISTEMATIZACIÓN DE BASES DE DATOS </a:t>
                  </a:r>
                  <a:endParaRPr lang="es-HN" sz="10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11" name="CuadroTexto 110">
                <a:extLst>
                  <a:ext uri="{FF2B5EF4-FFF2-40B4-BE49-F238E27FC236}">
                    <a16:creationId xmlns:a16="http://schemas.microsoft.com/office/drawing/2014/main" id="{55F3028D-34F5-44C3-8E03-50C3CA72A5F5}"/>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Biofísicos</a:t>
                </a:r>
              </a:p>
              <a:p>
                <a:pPr marL="171450" indent="-171450">
                  <a:buFont typeface="Arial" panose="020B0604020202020204" pitchFamily="34" charset="0"/>
                  <a:buChar char="•"/>
                </a:pPr>
                <a:r>
                  <a:rPr lang="es-MX" sz="500" dirty="0"/>
                  <a:t>Administrativos</a:t>
                </a:r>
              </a:p>
              <a:p>
                <a:pPr marL="171450" indent="-171450">
                  <a:buFont typeface="Arial" panose="020B0604020202020204" pitchFamily="34" charset="0"/>
                  <a:buChar char="•"/>
                </a:pPr>
                <a:r>
                  <a:rPr lang="es-MX" sz="500" dirty="0" err="1"/>
                  <a:t>Topográficoa</a:t>
                </a:r>
                <a:endParaRPr lang="es-MX" sz="500" dirty="0"/>
              </a:p>
            </p:txBody>
          </p:sp>
        </p:grpSp>
        <p:pic>
          <p:nvPicPr>
            <p:cNvPr id="127" name="Picture 40" descr="Resultado de imagen para icono rompecabezas png">
              <a:extLst>
                <a:ext uri="{FF2B5EF4-FFF2-40B4-BE49-F238E27FC236}">
                  <a16:creationId xmlns:a16="http://schemas.microsoft.com/office/drawing/2014/main" id="{281517A2-C832-486B-9489-BB86F8671BB3}"/>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flipH="1">
              <a:off x="4795794" y="4100342"/>
              <a:ext cx="232289" cy="26175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2737" y="4034682"/>
              <a:ext cx="269013" cy="30313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722657" y="4050062"/>
              <a:ext cx="327719" cy="36928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544272" y="508526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2" name="Grupo 131">
              <a:extLst>
                <a:ext uri="{FF2B5EF4-FFF2-40B4-BE49-F238E27FC236}">
                  <a16:creationId xmlns:a16="http://schemas.microsoft.com/office/drawing/2014/main" id="{FB939991-070A-4F80-B983-4B44A72CBB55}"/>
                </a:ext>
              </a:extLst>
            </p:cNvPr>
            <p:cNvGrpSpPr/>
            <p:nvPr/>
          </p:nvGrpSpPr>
          <p:grpSpPr>
            <a:xfrm>
              <a:off x="9895593" y="3348025"/>
              <a:ext cx="2172398" cy="1221844"/>
              <a:chOff x="704850" y="4819650"/>
              <a:chExt cx="3844342" cy="1918838"/>
            </a:xfrm>
          </p:grpSpPr>
          <p:grpSp>
            <p:nvGrpSpPr>
              <p:cNvPr id="133" name="Grupo 132">
                <a:extLst>
                  <a:ext uri="{FF2B5EF4-FFF2-40B4-BE49-F238E27FC236}">
                    <a16:creationId xmlns:a16="http://schemas.microsoft.com/office/drawing/2014/main" id="{95720631-E3BB-483C-A751-5FAF279ABA6F}"/>
                  </a:ext>
                </a:extLst>
              </p:cNvPr>
              <p:cNvGrpSpPr/>
              <p:nvPr/>
            </p:nvGrpSpPr>
            <p:grpSpPr>
              <a:xfrm>
                <a:off x="704850" y="4819650"/>
                <a:ext cx="3842804" cy="1918838"/>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4923810"/>
                  <a:ext cx="2136434" cy="604183"/>
                </a:xfrm>
                <a:prstGeom prst="rect">
                  <a:avLst/>
                </a:prstGeom>
                <a:noFill/>
              </p:spPr>
              <p:txBody>
                <a:bodyPr wrap="square" rtlCol="0">
                  <a:spAutoFit/>
                </a:bodyPr>
                <a:lstStyle/>
                <a:p>
                  <a:r>
                    <a:rPr lang="es-MX" sz="900" b="1" dirty="0">
                      <a:solidFill>
                        <a:schemeClr val="accent1">
                          <a:lumMod val="75000"/>
                        </a:schemeClr>
                      </a:solidFill>
                    </a:rPr>
                    <a:t>ANÁLISIS</a:t>
                  </a:r>
                </a:p>
                <a:p>
                  <a:r>
                    <a:rPr lang="es-MX" sz="1000" b="1" dirty="0">
                      <a:solidFill>
                        <a:schemeClr val="accent1">
                          <a:lumMod val="75000"/>
                        </a:schemeClr>
                      </a:solidFill>
                    </a:rPr>
                    <a:t>Edición manual</a:t>
                  </a:r>
                  <a:endParaRPr lang="es-HN" sz="10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34" name="CuadroTexto 133">
                <a:extLst>
                  <a:ext uri="{FF2B5EF4-FFF2-40B4-BE49-F238E27FC236}">
                    <a16:creationId xmlns:a16="http://schemas.microsoft.com/office/drawing/2014/main" id="{ED880BFD-175C-40BF-B907-08AFB8A96D6E}"/>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Teleinterpretación</a:t>
                </a:r>
              </a:p>
              <a:p>
                <a:pPr marL="171450" indent="-171450">
                  <a:buFont typeface="Arial" panose="020B0604020202020204" pitchFamily="34" charset="0"/>
                  <a:buChar char="•"/>
                </a:pPr>
                <a:r>
                  <a:rPr lang="es-MX" sz="500" dirty="0"/>
                  <a:t>Mosaico de escenas asignadas</a:t>
                </a:r>
              </a:p>
              <a:p>
                <a:pPr marL="171450" indent="-171450">
                  <a:buFont typeface="Arial" panose="020B0604020202020204" pitchFamily="34" charset="0"/>
                  <a:buChar char="•"/>
                </a:pPr>
                <a:r>
                  <a:rPr lang="es-MX" sz="500" dirty="0"/>
                  <a:t>Filtros (neighborhood, clum, eliminate)</a:t>
                </a:r>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060991" y="4065599"/>
              <a:ext cx="245715" cy="27688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upo 150">
              <a:extLst>
                <a:ext uri="{FF2B5EF4-FFF2-40B4-BE49-F238E27FC236}">
                  <a16:creationId xmlns:a16="http://schemas.microsoft.com/office/drawing/2014/main" id="{BFFF2482-8E2B-4FDD-BDFF-ACCC87A3B93B}"/>
                </a:ext>
              </a:extLst>
            </p:cNvPr>
            <p:cNvGrpSpPr/>
            <p:nvPr/>
          </p:nvGrpSpPr>
          <p:grpSpPr>
            <a:xfrm>
              <a:off x="3025387" y="5179461"/>
              <a:ext cx="2166176" cy="1185515"/>
              <a:chOff x="704850" y="4819650"/>
              <a:chExt cx="3833332" cy="1861785"/>
            </a:xfrm>
          </p:grpSpPr>
          <p:grpSp>
            <p:nvGrpSpPr>
              <p:cNvPr id="152" name="Grupo 151">
                <a:extLst>
                  <a:ext uri="{FF2B5EF4-FFF2-40B4-BE49-F238E27FC236}">
                    <a16:creationId xmlns:a16="http://schemas.microsoft.com/office/drawing/2014/main" id="{58552907-AFA7-48A6-A507-B520F5C6A6D9}"/>
                  </a:ext>
                </a:extLst>
              </p:cNvPr>
              <p:cNvGrpSpPr/>
              <p:nvPr/>
            </p:nvGrpSpPr>
            <p:grpSpPr>
              <a:xfrm>
                <a:off x="704850" y="4819650"/>
                <a:ext cx="3833332" cy="1861785"/>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4886494"/>
                  <a:ext cx="2136433" cy="1087528"/>
                </a:xfrm>
                <a:prstGeom prst="rect">
                  <a:avLst/>
                </a:prstGeom>
                <a:noFill/>
              </p:spPr>
              <p:txBody>
                <a:bodyPr wrap="square" rtlCol="0">
                  <a:spAutoFit/>
                </a:bodyPr>
                <a:lstStyle/>
                <a:p>
                  <a:r>
                    <a:rPr lang="es-MX" sz="900" b="1" dirty="0">
                      <a:solidFill>
                        <a:srgbClr val="006666"/>
                      </a:solidFill>
                    </a:rPr>
                    <a:t>ANÁLISIS</a:t>
                  </a:r>
                </a:p>
                <a:p>
                  <a:r>
                    <a:rPr lang="es-MX" sz="1000" b="1" dirty="0">
                      <a:solidFill>
                        <a:srgbClr val="009999"/>
                      </a:solidFill>
                    </a:rPr>
                    <a:t>Monitoreo y control de calidad externo</a:t>
                  </a:r>
                  <a:endParaRPr lang="es-HN" sz="10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53" name="CuadroTexto 152">
                <a:extLst>
                  <a:ext uri="{FF2B5EF4-FFF2-40B4-BE49-F238E27FC236}">
                    <a16:creationId xmlns:a16="http://schemas.microsoft.com/office/drawing/2014/main" id="{29272F6E-8CD1-4301-AD82-E9BEF3908FFF}"/>
                  </a:ext>
                </a:extLst>
              </p:cNvPr>
              <p:cNvSpPr txBox="1"/>
              <p:nvPr/>
            </p:nvSpPr>
            <p:spPr>
              <a:xfrm>
                <a:off x="1806240" y="5705833"/>
                <a:ext cx="2591417"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Evaluación y Supervisión</a:t>
                </a:r>
              </a:p>
              <a:p>
                <a:pPr marL="171450" indent="-171450">
                  <a:buFont typeface="Arial" panose="020B0604020202020204" pitchFamily="34" charset="0"/>
                  <a:buChar char="•"/>
                </a:pPr>
                <a:r>
                  <a:rPr lang="es-MX" sz="500" dirty="0"/>
                  <a:t>Definir unidad mínima de mapeo</a:t>
                </a:r>
                <a:endParaRPr lang="es-HN" sz="600" dirty="0"/>
              </a:p>
            </p:txBody>
          </p:sp>
        </p:grpSp>
        <p:grpSp>
          <p:nvGrpSpPr>
            <p:cNvPr id="169" name="Grupo 168">
              <a:extLst>
                <a:ext uri="{FF2B5EF4-FFF2-40B4-BE49-F238E27FC236}">
                  <a16:creationId xmlns:a16="http://schemas.microsoft.com/office/drawing/2014/main" id="{A2F70436-DCF5-4930-956B-A778D18AC93A}"/>
                </a:ext>
              </a:extLst>
            </p:cNvPr>
            <p:cNvGrpSpPr/>
            <p:nvPr/>
          </p:nvGrpSpPr>
          <p:grpSpPr>
            <a:xfrm>
              <a:off x="716993" y="5179461"/>
              <a:ext cx="2137607" cy="1206971"/>
              <a:chOff x="762085" y="6161686"/>
              <a:chExt cx="3782775" cy="1895481"/>
            </a:xfrm>
          </p:grpSpPr>
          <p:grpSp>
            <p:nvGrpSpPr>
              <p:cNvPr id="170" name="Grupo 169">
                <a:extLst>
                  <a:ext uri="{FF2B5EF4-FFF2-40B4-BE49-F238E27FC236}">
                    <a16:creationId xmlns:a16="http://schemas.microsoft.com/office/drawing/2014/main" id="{A0376FE8-9725-4333-A1ED-356701B77047}"/>
                  </a:ext>
                </a:extLst>
              </p:cNvPr>
              <p:cNvGrpSpPr/>
              <p:nvPr/>
            </p:nvGrpSpPr>
            <p:grpSpPr>
              <a:xfrm>
                <a:off x="762085" y="6161686"/>
                <a:ext cx="3782775" cy="1895481"/>
                <a:chOff x="767079" y="4818817"/>
                <a:chExt cx="3782775" cy="1895481"/>
              </a:xfrm>
            </p:grpSpPr>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3523727" y="6414248"/>
                  <a:ext cx="1003300" cy="300050"/>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767079" y="4873996"/>
                  <a:ext cx="211449" cy="1419660"/>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1359879" y="5020404"/>
                  <a:ext cx="2136434" cy="845856"/>
                </a:xfrm>
                <a:prstGeom prst="rect">
                  <a:avLst/>
                </a:prstGeom>
                <a:noFill/>
              </p:spPr>
              <p:txBody>
                <a:bodyPr wrap="square" rtlCol="0">
                  <a:spAutoFit/>
                </a:bodyPr>
                <a:lstStyle/>
                <a:p>
                  <a:r>
                    <a:rPr lang="es-MX" sz="900" b="1" dirty="0">
                      <a:solidFill>
                        <a:schemeClr val="accent6">
                          <a:lumMod val="50000"/>
                        </a:schemeClr>
                      </a:solidFill>
                    </a:rPr>
                    <a:t>ANÁLISIS</a:t>
                  </a:r>
                </a:p>
                <a:p>
                  <a:r>
                    <a:rPr lang="es-MX" sz="1000" b="1" dirty="0">
                      <a:solidFill>
                        <a:schemeClr val="accent6">
                          <a:lumMod val="75000"/>
                        </a:schemeClr>
                      </a:solidFill>
                    </a:rPr>
                    <a:t>Control de calidad interno</a:t>
                  </a:r>
                  <a:endParaRPr lang="es-HN" sz="10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1521125" y="6084409"/>
                  <a:ext cx="131196" cy="122131"/>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1759369" y="6084409"/>
                  <a:ext cx="131196" cy="1221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3539438" y="4818817"/>
                  <a:ext cx="1010416" cy="1595431"/>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1" name="Forma libre: forma 170">
                <a:extLst>
                  <a:ext uri="{FF2B5EF4-FFF2-40B4-BE49-F238E27FC236}">
                    <a16:creationId xmlns:a16="http://schemas.microsoft.com/office/drawing/2014/main" id="{33BE5C31-FAC9-4DCF-B9E9-C39EB61468D4}"/>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186" name="Grupo 185">
              <a:extLst>
                <a:ext uri="{FF2B5EF4-FFF2-40B4-BE49-F238E27FC236}">
                  <a16:creationId xmlns:a16="http://schemas.microsoft.com/office/drawing/2014/main" id="{756552C2-20E6-4425-9B43-ED8318B463C2}"/>
                </a:ext>
              </a:extLst>
            </p:cNvPr>
            <p:cNvGrpSpPr/>
            <p:nvPr/>
          </p:nvGrpSpPr>
          <p:grpSpPr>
            <a:xfrm>
              <a:off x="9904361" y="5222025"/>
              <a:ext cx="2166176" cy="1185515"/>
              <a:chOff x="704850" y="4819650"/>
              <a:chExt cx="3833332" cy="1861785"/>
            </a:xfrm>
          </p:grpSpPr>
          <p:grpSp>
            <p:nvGrpSpPr>
              <p:cNvPr id="187" name="Grupo 186">
                <a:extLst>
                  <a:ext uri="{FF2B5EF4-FFF2-40B4-BE49-F238E27FC236}">
                    <a16:creationId xmlns:a16="http://schemas.microsoft.com/office/drawing/2014/main" id="{E6C5B2EB-5C5D-4BB3-B6A3-A87196537561}"/>
                  </a:ext>
                </a:extLst>
              </p:cNvPr>
              <p:cNvGrpSpPr/>
              <p:nvPr/>
            </p:nvGrpSpPr>
            <p:grpSpPr>
              <a:xfrm>
                <a:off x="704850" y="4819650"/>
                <a:ext cx="3833332" cy="1861785"/>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6"/>
                  <a:ext cx="2465060" cy="84585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Dashboard Interactivo</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88" name="CuadroTexto 187">
                <a:extLst>
                  <a:ext uri="{FF2B5EF4-FFF2-40B4-BE49-F238E27FC236}">
                    <a16:creationId xmlns:a16="http://schemas.microsoft.com/office/drawing/2014/main" id="{EF23EBA8-971F-48BE-9544-3DA27058C095}"/>
                  </a:ext>
                </a:extLst>
              </p:cNvPr>
              <p:cNvSpPr txBox="1"/>
              <p:nvPr/>
            </p:nvSpPr>
            <p:spPr>
              <a:xfrm>
                <a:off x="1820195" y="5767868"/>
                <a:ext cx="2591417" cy="265840"/>
              </a:xfrm>
              <a:prstGeom prst="rect">
                <a:avLst/>
              </a:prstGeom>
              <a:noFill/>
            </p:spPr>
            <p:txBody>
              <a:bodyPr wrap="square" rtlCol="0">
                <a:spAutoFit/>
              </a:bodyPr>
              <a:lstStyle/>
              <a:p>
                <a:pPr marL="171450" indent="-171450">
                  <a:buFont typeface="Arial" panose="020B0604020202020204" pitchFamily="34" charset="0"/>
                  <a:buChar char="•"/>
                </a:pPr>
                <a:r>
                  <a:rPr lang="es-MX" sz="500" dirty="0"/>
                  <a:t>Visualización de resultados</a:t>
                </a:r>
                <a:endParaRPr lang="es-HN" sz="600" dirty="0"/>
              </a:p>
            </p:txBody>
          </p:sp>
        </p:grpSp>
        <p:grpSp>
          <p:nvGrpSpPr>
            <p:cNvPr id="204" name="Grupo 203">
              <a:extLst>
                <a:ext uri="{FF2B5EF4-FFF2-40B4-BE49-F238E27FC236}">
                  <a16:creationId xmlns:a16="http://schemas.microsoft.com/office/drawing/2014/main" id="{1F908834-C0BA-4D77-B9F8-68698CBA7FCF}"/>
                </a:ext>
              </a:extLst>
            </p:cNvPr>
            <p:cNvGrpSpPr/>
            <p:nvPr/>
          </p:nvGrpSpPr>
          <p:grpSpPr>
            <a:xfrm>
              <a:off x="5335319" y="5203172"/>
              <a:ext cx="2172398" cy="1221844"/>
              <a:chOff x="704850" y="4819650"/>
              <a:chExt cx="3844342" cy="1918838"/>
            </a:xfrm>
          </p:grpSpPr>
          <p:grpSp>
            <p:nvGrpSpPr>
              <p:cNvPr id="205" name="Grupo 204">
                <a:extLst>
                  <a:ext uri="{FF2B5EF4-FFF2-40B4-BE49-F238E27FC236}">
                    <a16:creationId xmlns:a16="http://schemas.microsoft.com/office/drawing/2014/main" id="{06992B37-6F96-4CF6-A2E9-36AD3BC9589D}"/>
                  </a:ext>
                </a:extLst>
              </p:cNvPr>
              <p:cNvGrpSpPr/>
              <p:nvPr/>
            </p:nvGrpSpPr>
            <p:grpSpPr>
              <a:xfrm>
                <a:off x="704850" y="4819650"/>
                <a:ext cx="3842804" cy="1918838"/>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33805" y="4923810"/>
                  <a:ext cx="2232881" cy="821688"/>
                </a:xfrm>
                <a:prstGeom prst="rect">
                  <a:avLst/>
                </a:prstGeom>
                <a:noFill/>
              </p:spPr>
              <p:txBody>
                <a:bodyPr wrap="square" rtlCol="0">
                  <a:spAutoFit/>
                </a:bodyPr>
                <a:lstStyle/>
                <a:p>
                  <a:r>
                    <a:rPr lang="es-MX" sz="900" b="1" dirty="0">
                      <a:solidFill>
                        <a:schemeClr val="tx2">
                          <a:lumMod val="50000"/>
                        </a:schemeClr>
                      </a:solidFill>
                    </a:rPr>
                    <a:t>POST-PROCESAMIENTO</a:t>
                  </a:r>
                </a:p>
                <a:p>
                  <a:r>
                    <a:rPr lang="es-MX" sz="1000" b="1" dirty="0">
                      <a:solidFill>
                        <a:schemeClr val="accent1">
                          <a:lumMod val="75000"/>
                        </a:schemeClr>
                      </a:solidFill>
                    </a:rPr>
                    <a:t>Validación temática</a:t>
                  </a:r>
                  <a:endParaRPr lang="es-HN" sz="10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06" name="CuadroTexto 205">
                <a:extLst>
                  <a:ext uri="{FF2B5EF4-FFF2-40B4-BE49-F238E27FC236}">
                    <a16:creationId xmlns:a16="http://schemas.microsoft.com/office/drawing/2014/main" id="{A8E38134-3935-4A4B-A7A1-47F9A9B9748C}"/>
                  </a:ext>
                </a:extLst>
              </p:cNvPr>
              <p:cNvSpPr txBox="1"/>
              <p:nvPr/>
            </p:nvSpPr>
            <p:spPr>
              <a:xfrm>
                <a:off x="1864084" y="5473553"/>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Metodología </a:t>
                </a:r>
                <a:r>
                  <a:rPr lang="es-MX" sz="500" dirty="0" err="1"/>
                  <a:t>Pontus</a:t>
                </a:r>
                <a:r>
                  <a:rPr lang="es-MX" sz="500" dirty="0"/>
                  <a:t> O. 2014</a:t>
                </a:r>
              </a:p>
              <a:p>
                <a:pPr marL="171450" indent="-171450">
                  <a:buFont typeface="Arial" panose="020B0604020202020204" pitchFamily="34" charset="0"/>
                  <a:buChar char="•"/>
                </a:pPr>
                <a:endParaRPr lang="es-HN" sz="600" dirty="0"/>
              </a:p>
            </p:txBody>
          </p:sp>
        </p:grpSp>
        <p:grpSp>
          <p:nvGrpSpPr>
            <p:cNvPr id="222" name="Grupo 221">
              <a:extLst>
                <a:ext uri="{FF2B5EF4-FFF2-40B4-BE49-F238E27FC236}">
                  <a16:creationId xmlns:a16="http://schemas.microsoft.com/office/drawing/2014/main" id="{19B3B1C4-9A94-4A4F-B8CC-BE87B0865F8B}"/>
                </a:ext>
              </a:extLst>
            </p:cNvPr>
            <p:cNvGrpSpPr/>
            <p:nvPr/>
          </p:nvGrpSpPr>
          <p:grpSpPr>
            <a:xfrm>
              <a:off x="7626098" y="5222403"/>
              <a:ext cx="2137607" cy="1206971"/>
              <a:chOff x="12983590" y="7515032"/>
              <a:chExt cx="3782775" cy="1895481"/>
            </a:xfrm>
          </p:grpSpPr>
          <p:grpSp>
            <p:nvGrpSpPr>
              <p:cNvPr id="223" name="Grupo 222">
                <a:extLst>
                  <a:ext uri="{FF2B5EF4-FFF2-40B4-BE49-F238E27FC236}">
                    <a16:creationId xmlns:a16="http://schemas.microsoft.com/office/drawing/2014/main" id="{B8A961B6-1412-4F60-B0B8-82935D70BE3F}"/>
                  </a:ext>
                </a:extLst>
              </p:cNvPr>
              <p:cNvGrpSpPr/>
              <p:nvPr/>
            </p:nvGrpSpPr>
            <p:grpSpPr>
              <a:xfrm>
                <a:off x="12983590" y="7515032"/>
                <a:ext cx="3782775" cy="1895481"/>
                <a:chOff x="762085" y="6161686"/>
                <a:chExt cx="3782775" cy="1895481"/>
              </a:xfrm>
            </p:grpSpPr>
            <p:grpSp>
              <p:nvGrpSpPr>
                <p:cNvPr id="225" name="Grupo 224">
                  <a:extLst>
                    <a:ext uri="{FF2B5EF4-FFF2-40B4-BE49-F238E27FC236}">
                      <a16:creationId xmlns:a16="http://schemas.microsoft.com/office/drawing/2014/main" id="{6B814576-37ED-4317-80FF-8B9EA2EE3A95}"/>
                    </a:ext>
                  </a:extLst>
                </p:cNvPr>
                <p:cNvGrpSpPr/>
                <p:nvPr/>
              </p:nvGrpSpPr>
              <p:grpSpPr>
                <a:xfrm>
                  <a:off x="762085" y="6161686"/>
                  <a:ext cx="3782775" cy="1895481"/>
                  <a:chOff x="767079" y="4818817"/>
                  <a:chExt cx="3782775" cy="1895481"/>
                </a:xfrm>
              </p:grpSpPr>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3523727" y="6414248"/>
                    <a:ext cx="1003300" cy="30005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767079" y="4873996"/>
                    <a:ext cx="211449" cy="1419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1309550" y="5020404"/>
                    <a:ext cx="2186763" cy="845856"/>
                  </a:xfrm>
                  <a:prstGeom prst="rect">
                    <a:avLst/>
                  </a:prstGeom>
                  <a:noFill/>
                </p:spPr>
                <p:txBody>
                  <a:bodyPr wrap="square" rtlCol="0">
                    <a:spAutoFit/>
                  </a:bodyPr>
                  <a:lstStyle/>
                  <a:p>
                    <a:r>
                      <a:rPr lang="es-MX" sz="900" b="1" dirty="0">
                        <a:solidFill>
                          <a:schemeClr val="accent2"/>
                        </a:solidFill>
                      </a:rPr>
                      <a:t>ANÁLISIS</a:t>
                    </a:r>
                  </a:p>
                  <a:p>
                    <a:r>
                      <a:rPr lang="es-MX" sz="1000" b="1" dirty="0">
                        <a:solidFill>
                          <a:schemeClr val="accent2">
                            <a:lumMod val="60000"/>
                            <a:lumOff val="40000"/>
                          </a:schemeClr>
                        </a:solidFill>
                      </a:rPr>
                      <a:t>Análisis estadísticos de resultados</a:t>
                    </a:r>
                    <a:endParaRPr lang="es-HN" sz="1000" b="1" dirty="0">
                      <a:solidFill>
                        <a:schemeClr val="accent2">
                          <a:lumMod val="60000"/>
                          <a:lumOff val="40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3539438" y="4818817"/>
                    <a:ext cx="1010416" cy="15954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6" name="Forma libre: forma 225">
                  <a:extLst>
                    <a:ext uri="{FF2B5EF4-FFF2-40B4-BE49-F238E27FC236}">
                      <a16:creationId xmlns:a16="http://schemas.microsoft.com/office/drawing/2014/main" id="{9B541F4B-321D-408B-B804-25C38F05BE33}"/>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4" name="CuadroTexto 223">
                <a:extLst>
                  <a:ext uri="{FF2B5EF4-FFF2-40B4-BE49-F238E27FC236}">
                    <a16:creationId xmlns:a16="http://schemas.microsoft.com/office/drawing/2014/main" id="{60FFFC47-36C3-4C85-A508-7BDE456936E6}"/>
                  </a:ext>
                </a:extLst>
              </p:cNvPr>
              <p:cNvSpPr txBox="1"/>
              <p:nvPr/>
            </p:nvSpPr>
            <p:spPr>
              <a:xfrm>
                <a:off x="13301120" y="8518168"/>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Nacional, Departamental y Municipal</a:t>
                </a:r>
              </a:p>
              <a:p>
                <a:pPr marL="171450" indent="-171450">
                  <a:buFont typeface="Arial" panose="020B0604020202020204" pitchFamily="34" charset="0"/>
                  <a:buChar char="•"/>
                </a:pPr>
                <a:endParaRPr lang="es-HN" sz="600" dirty="0"/>
              </a:p>
            </p:txBody>
          </p:sp>
        </p:gr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421670" y="5903502"/>
              <a:ext cx="276310" cy="31135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3569" y="5778313"/>
              <a:ext cx="370115" cy="417058"/>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399709" y="5864632"/>
              <a:ext cx="236424" cy="26641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23765" y="5915403"/>
              <a:ext cx="306507" cy="345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95264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8502" y="-27383"/>
            <a:ext cx="12327501"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sp>
        <p:nvSpPr>
          <p:cNvPr id="34" name="Rectángulo 33">
            <a:extLst>
              <a:ext uri="{FF2B5EF4-FFF2-40B4-BE49-F238E27FC236}">
                <a16:creationId xmlns:a16="http://schemas.microsoft.com/office/drawing/2014/main" id="{AF1B2258-C2C2-4004-97A3-D267A7FB874A}"/>
              </a:ext>
            </a:extLst>
          </p:cNvPr>
          <p:cNvSpPr/>
          <p:nvPr/>
        </p:nvSpPr>
        <p:spPr>
          <a:xfrm>
            <a:off x="48077" y="2866499"/>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6" name="Grupo 35">
            <a:extLst>
              <a:ext uri="{FF2B5EF4-FFF2-40B4-BE49-F238E27FC236}">
                <a16:creationId xmlns:a16="http://schemas.microsoft.com/office/drawing/2014/main" id="{D54B64FB-D479-4E78-B9F8-30875E687340}"/>
              </a:ext>
            </a:extLst>
          </p:cNvPr>
          <p:cNvGrpSpPr/>
          <p:nvPr/>
        </p:nvGrpSpPr>
        <p:grpSpPr>
          <a:xfrm>
            <a:off x="2641690" y="3000237"/>
            <a:ext cx="2282170" cy="1211936"/>
            <a:chOff x="704850" y="4819650"/>
            <a:chExt cx="383595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798065" y="5017919"/>
              <a:ext cx="2742737" cy="650112"/>
            </a:xfrm>
            <a:prstGeom prst="rect">
              <a:avLst/>
            </a:prstGeom>
            <a:noFill/>
          </p:spPr>
          <p:txBody>
            <a:bodyPr wrap="square" rtlCol="0">
              <a:spAutoFit/>
            </a:bodyPr>
            <a:lstStyle/>
            <a:p>
              <a:r>
                <a:rPr lang="es-MX" sz="1050" b="1" dirty="0">
                  <a:solidFill>
                    <a:srgbClr val="006666"/>
                  </a:solidFill>
                </a:rPr>
                <a:t>PRE-PROCESAMIENTO</a:t>
              </a:r>
            </a:p>
            <a:p>
              <a:r>
                <a:rPr lang="es-MX" sz="1100" b="1" dirty="0">
                  <a:solidFill>
                    <a:srgbClr val="009999"/>
                  </a:solidFill>
                </a:rPr>
                <a:t>Sistema de Clasificación</a:t>
              </a:r>
              <a:endParaRPr lang="es-HN" sz="11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91" name="Grupo 90">
            <a:extLst>
              <a:ext uri="{FF2B5EF4-FFF2-40B4-BE49-F238E27FC236}">
                <a16:creationId xmlns:a16="http://schemas.microsoft.com/office/drawing/2014/main" id="{671CDE24-161F-4D60-A53C-4572EEBC6295}"/>
              </a:ext>
            </a:extLst>
          </p:cNvPr>
          <p:cNvGrpSpPr/>
          <p:nvPr/>
        </p:nvGrpSpPr>
        <p:grpSpPr>
          <a:xfrm>
            <a:off x="229923" y="3000237"/>
            <a:ext cx="2286247" cy="1249075"/>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5025989"/>
              <a:ext cx="2500719" cy="650112"/>
            </a:xfrm>
            <a:prstGeom prst="rect">
              <a:avLst/>
            </a:prstGeom>
            <a:noFill/>
          </p:spPr>
          <p:txBody>
            <a:bodyPr wrap="square" rtlCol="0">
              <a:spAutoFit/>
            </a:bodyPr>
            <a:lstStyle/>
            <a:p>
              <a:r>
                <a:rPr lang="es-MX" sz="1050" b="1" dirty="0">
                  <a:solidFill>
                    <a:schemeClr val="accent2"/>
                  </a:solidFill>
                </a:rPr>
                <a:t>PRE-PROCESAMIENTO</a:t>
              </a:r>
            </a:p>
            <a:p>
              <a:r>
                <a:rPr lang="es-MX" sz="1100" b="1" dirty="0">
                  <a:solidFill>
                    <a:schemeClr val="accent4"/>
                  </a:solidFill>
                </a:rPr>
                <a:t>Análisis en GEE</a:t>
              </a:r>
              <a:endParaRPr lang="es-HN" sz="11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upo 109">
            <a:extLst>
              <a:ext uri="{FF2B5EF4-FFF2-40B4-BE49-F238E27FC236}">
                <a16:creationId xmlns:a16="http://schemas.microsoft.com/office/drawing/2014/main" id="{0A6E5A88-2D9F-4652-ADE4-87F3D0237DD6}"/>
              </a:ext>
            </a:extLst>
          </p:cNvPr>
          <p:cNvGrpSpPr/>
          <p:nvPr/>
        </p:nvGrpSpPr>
        <p:grpSpPr>
          <a:xfrm>
            <a:off x="5037661" y="3008004"/>
            <a:ext cx="2286247" cy="1249075"/>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06982" y="5002976"/>
              <a:ext cx="2531196" cy="638291"/>
            </a:xfrm>
            <a:prstGeom prst="rect">
              <a:avLst/>
            </a:prstGeom>
            <a:noFill/>
          </p:spPr>
          <p:txBody>
            <a:bodyPr wrap="square" rtlCol="0">
              <a:spAutoFit/>
            </a:bodyPr>
            <a:lstStyle/>
            <a:p>
              <a:r>
                <a:rPr lang="es-MX" sz="1050" b="1" dirty="0">
                  <a:solidFill>
                    <a:schemeClr val="accent1">
                      <a:lumMod val="75000"/>
                    </a:schemeClr>
                  </a:solidFill>
                </a:rPr>
                <a:t>SISTEMATIZACIÓN DE BASES DE DATOS </a:t>
              </a:r>
              <a:endParaRPr lang="es-HN" sz="11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705" y="3697319"/>
            <a:ext cx="283225" cy="309889"/>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57541" y="3713042"/>
            <a:ext cx="345032" cy="37751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48077" y="4763342"/>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3" name="Grupo 132">
            <a:extLst>
              <a:ext uri="{FF2B5EF4-FFF2-40B4-BE49-F238E27FC236}">
                <a16:creationId xmlns:a16="http://schemas.microsoft.com/office/drawing/2014/main" id="{95720631-E3BB-483C-A751-5FAF279ABA6F}"/>
              </a:ext>
            </a:extLst>
          </p:cNvPr>
          <p:cNvGrpSpPr/>
          <p:nvPr/>
        </p:nvGrpSpPr>
        <p:grpSpPr>
          <a:xfrm>
            <a:off x="7445270" y="2995358"/>
            <a:ext cx="2286247" cy="1249075"/>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5030001"/>
              <a:ext cx="2136434" cy="650112"/>
            </a:xfrm>
            <a:prstGeom prst="rect">
              <a:avLst/>
            </a:prstGeom>
            <a:noFill/>
          </p:spPr>
          <p:txBody>
            <a:bodyPr wrap="square" rtlCol="0">
              <a:spAutoFit/>
            </a:bodyPr>
            <a:lstStyle/>
            <a:p>
              <a:r>
                <a:rPr lang="es-MX" sz="1050" b="1" dirty="0">
                  <a:solidFill>
                    <a:schemeClr val="accent1">
                      <a:lumMod val="75000"/>
                    </a:schemeClr>
                  </a:solidFill>
                </a:rPr>
                <a:t>ANÁLISIS</a:t>
              </a:r>
            </a:p>
            <a:p>
              <a:r>
                <a:rPr lang="es-MX" sz="1100" b="1" dirty="0">
                  <a:solidFill>
                    <a:schemeClr val="accent1">
                      <a:lumMod val="75000"/>
                    </a:schemeClr>
                  </a:solidFill>
                </a:rPr>
                <a:t>Edición manual</a:t>
              </a:r>
              <a:endParaRPr lang="es-HN" sz="11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19406" y="3728925"/>
            <a:ext cx="258696" cy="283051"/>
          </a:xfrm>
          <a:prstGeom prst="rect">
            <a:avLst/>
          </a:prstGeom>
          <a:noFill/>
          <a:extLst>
            <a:ext uri="{909E8E84-426E-40DD-AFC4-6F175D3DCCD1}">
              <a14:hiddenFill xmlns:a14="http://schemas.microsoft.com/office/drawing/2010/main">
                <a:solidFill>
                  <a:srgbClr val="FFFFFF"/>
                </a:solidFill>
              </a14:hiddenFill>
            </a:ext>
          </a:extLst>
        </p:spPr>
      </p:pic>
      <p:grpSp>
        <p:nvGrpSpPr>
          <p:cNvPr id="152" name="Grupo 151">
            <a:extLst>
              <a:ext uri="{FF2B5EF4-FFF2-40B4-BE49-F238E27FC236}">
                <a16:creationId xmlns:a16="http://schemas.microsoft.com/office/drawing/2014/main" id="{58552907-AFA7-48A6-A507-B520F5C6A6D9}"/>
              </a:ext>
            </a:extLst>
          </p:cNvPr>
          <p:cNvGrpSpPr/>
          <p:nvPr/>
        </p:nvGrpSpPr>
        <p:grpSpPr>
          <a:xfrm>
            <a:off x="2660265" y="4859636"/>
            <a:ext cx="2280612" cy="1211936"/>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0" y="4966452"/>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20812" y="568092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20812" y="5717474"/>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5005024"/>
              <a:ext cx="2526863" cy="910157"/>
            </a:xfrm>
            <a:prstGeom prst="rect">
              <a:avLst/>
            </a:prstGeom>
            <a:noFill/>
          </p:spPr>
          <p:txBody>
            <a:bodyPr wrap="square" rtlCol="0">
              <a:spAutoFit/>
            </a:bodyPr>
            <a:lstStyle/>
            <a:p>
              <a:r>
                <a:rPr lang="es-MX" sz="1050" b="1" dirty="0">
                  <a:solidFill>
                    <a:srgbClr val="006666"/>
                  </a:solidFill>
                </a:rPr>
                <a:t>ANÁLISIS</a:t>
              </a:r>
            </a:p>
            <a:p>
              <a:r>
                <a:rPr lang="es-MX" sz="1100" b="1" dirty="0">
                  <a:solidFill>
                    <a:srgbClr val="009999"/>
                  </a:solidFill>
                </a:rPr>
                <a:t>Monitoreo y control de calidad externo</a:t>
              </a:r>
              <a:endParaRPr lang="es-HN" sz="11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227169" y="5916421"/>
            <a:ext cx="596906" cy="195319"/>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302870" y="4905476"/>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2402300" y="4895555"/>
            <a:ext cx="78156" cy="924133"/>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886523" y="5015190"/>
            <a:ext cx="1449860" cy="592470"/>
          </a:xfrm>
          <a:prstGeom prst="rect">
            <a:avLst/>
          </a:prstGeom>
          <a:noFill/>
        </p:spPr>
        <p:txBody>
          <a:bodyPr wrap="square" rtlCol="0">
            <a:spAutoFit/>
          </a:bodyPr>
          <a:lstStyle/>
          <a:p>
            <a:r>
              <a:rPr lang="es-MX" sz="1050" b="1" dirty="0">
                <a:solidFill>
                  <a:schemeClr val="accent6">
                    <a:lumMod val="50000"/>
                  </a:schemeClr>
                </a:solidFill>
              </a:rPr>
              <a:t>ANÁLISIS</a:t>
            </a:r>
          </a:p>
          <a:p>
            <a:r>
              <a:rPr lang="es-MX" sz="1100" b="1" dirty="0">
                <a:solidFill>
                  <a:schemeClr val="accent6">
                    <a:lumMod val="75000"/>
                  </a:schemeClr>
                </a:solidFill>
              </a:rPr>
              <a:t>Control de calidad interno</a:t>
            </a:r>
            <a:endParaRPr lang="es-HN" sz="11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678537" y="5683478"/>
            <a:ext cx="78054" cy="79502"/>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820278" y="5683478"/>
            <a:ext cx="78054" cy="7950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976552" y="5683478"/>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1154288" y="5683478"/>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1330688" y="5683478"/>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1484662" y="5686522"/>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236516" y="4877869"/>
            <a:ext cx="601139" cy="1038552"/>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14025" y="4938462"/>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68483" y="5445166"/>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68483" y="5461615"/>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1" name="Forma libre: forma 170">
            <a:extLst>
              <a:ext uri="{FF2B5EF4-FFF2-40B4-BE49-F238E27FC236}">
                <a16:creationId xmlns:a16="http://schemas.microsoft.com/office/drawing/2014/main" id="{33BE5C31-FAC9-4DCF-B9E9-C39EB61468D4}"/>
              </a:ext>
            </a:extLst>
          </p:cNvPr>
          <p:cNvSpPr/>
          <p:nvPr/>
        </p:nvSpPr>
        <p:spPr>
          <a:xfrm rot="10800000">
            <a:off x="821214" y="4877869"/>
            <a:ext cx="90669" cy="41336"/>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nvGrpSpPr>
          <p:cNvPr id="187" name="Grupo 186">
            <a:extLst>
              <a:ext uri="{FF2B5EF4-FFF2-40B4-BE49-F238E27FC236}">
                <a16:creationId xmlns:a16="http://schemas.microsoft.com/office/drawing/2014/main" id="{E6C5B2EB-5C5D-4BB3-B6A3-A87196537561}"/>
              </a:ext>
            </a:extLst>
          </p:cNvPr>
          <p:cNvGrpSpPr/>
          <p:nvPr/>
        </p:nvGrpSpPr>
        <p:grpSpPr>
          <a:xfrm>
            <a:off x="9912769" y="3815349"/>
            <a:ext cx="2280612" cy="1211936"/>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7"/>
              <a:ext cx="2465060" cy="82741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herramienta de reporte</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205" name="Grupo 204">
            <a:extLst>
              <a:ext uri="{FF2B5EF4-FFF2-40B4-BE49-F238E27FC236}">
                <a16:creationId xmlns:a16="http://schemas.microsoft.com/office/drawing/2014/main" id="{06992B37-6F96-4CF6-A2E9-36AD3BC9589D}"/>
              </a:ext>
            </a:extLst>
          </p:cNvPr>
          <p:cNvGrpSpPr/>
          <p:nvPr/>
        </p:nvGrpSpPr>
        <p:grpSpPr>
          <a:xfrm>
            <a:off x="5092227" y="4883876"/>
            <a:ext cx="2286247" cy="1249075"/>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47507" y="5077840"/>
              <a:ext cx="2542186" cy="650112"/>
            </a:xfrm>
            <a:prstGeom prst="rect">
              <a:avLst/>
            </a:prstGeom>
            <a:noFill/>
          </p:spPr>
          <p:txBody>
            <a:bodyPr wrap="square" rtlCol="0">
              <a:spAutoFit/>
            </a:bodyPr>
            <a:lstStyle/>
            <a:p>
              <a:r>
                <a:rPr lang="es-MX" sz="1050" b="1" dirty="0">
                  <a:solidFill>
                    <a:schemeClr val="tx2">
                      <a:lumMod val="50000"/>
                    </a:schemeClr>
                  </a:solidFill>
                </a:rPr>
                <a:t>POST-PROCESAMIENTO</a:t>
              </a:r>
            </a:p>
            <a:p>
              <a:r>
                <a:rPr lang="es-MX" sz="1100" b="1" dirty="0">
                  <a:solidFill>
                    <a:schemeClr val="accent1">
                      <a:lumMod val="75000"/>
                    </a:schemeClr>
                  </a:solidFill>
                </a:rPr>
                <a:t>Validación temática</a:t>
              </a:r>
              <a:endParaRPr lang="es-HN" sz="11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7590532" y="5935007"/>
            <a:ext cx="596906" cy="195319"/>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7576971" y="4949375"/>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9631890" y="4947979"/>
            <a:ext cx="97541" cy="9241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8265653" y="5010240"/>
            <a:ext cx="1439930" cy="592470"/>
          </a:xfrm>
          <a:prstGeom prst="rect">
            <a:avLst/>
          </a:prstGeom>
          <a:noFill/>
        </p:spPr>
        <p:txBody>
          <a:bodyPr wrap="square" rtlCol="0">
            <a:spAutoFit/>
          </a:bodyPr>
          <a:lstStyle/>
          <a:p>
            <a:r>
              <a:rPr lang="es-MX" sz="1050" b="1" dirty="0">
                <a:solidFill>
                  <a:schemeClr val="accent2">
                    <a:lumMod val="75000"/>
                  </a:schemeClr>
                </a:solidFill>
              </a:rPr>
              <a:t>ANÁLISIS</a:t>
            </a:r>
          </a:p>
          <a:p>
            <a:r>
              <a:rPr lang="es-MX" sz="1100" b="1" dirty="0">
                <a:solidFill>
                  <a:schemeClr val="accent4">
                    <a:lumMod val="75000"/>
                  </a:schemeClr>
                </a:solidFill>
              </a:rPr>
              <a:t>Análisis estadísticos de resultados</a:t>
            </a:r>
            <a:endParaRPr lang="es-HN" sz="1100" b="1" dirty="0">
              <a:solidFill>
                <a:schemeClr val="accent4">
                  <a:lumMod val="75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7952638" y="5727377"/>
            <a:ext cx="78054" cy="7950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8094379" y="5727377"/>
            <a:ext cx="78054" cy="7950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8250653" y="5727377"/>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8428389" y="5727377"/>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8604789" y="5727377"/>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8758763" y="5730421"/>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7599879" y="4896455"/>
            <a:ext cx="601139" cy="1038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7677388" y="5017125"/>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7731846" y="5463752"/>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7731846" y="5480201"/>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81854" y="5618047"/>
            <a:ext cx="290907" cy="318295"/>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7781" y="5471835"/>
            <a:ext cx="389668" cy="4263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817793" y="5552998"/>
            <a:ext cx="248914" cy="272348"/>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9047" y="4524180"/>
            <a:ext cx="322699" cy="353079"/>
          </a:xfrm>
          <a:prstGeom prst="rect">
            <a:avLst/>
          </a:prstGeom>
          <a:noFill/>
          <a:extLst>
            <a:ext uri="{909E8E84-426E-40DD-AFC4-6F175D3DCCD1}">
              <a14:hiddenFill xmlns:a14="http://schemas.microsoft.com/office/drawing/2010/main">
                <a:solidFill>
                  <a:srgbClr val="FFFFFF"/>
                </a:solidFill>
              </a14:hiddenFill>
            </a:ext>
          </a:extLst>
        </p:spPr>
      </p:pic>
      <p:sp>
        <p:nvSpPr>
          <p:cNvPr id="245" name="Forma libre: forma 244">
            <a:extLst>
              <a:ext uri="{FF2B5EF4-FFF2-40B4-BE49-F238E27FC236}">
                <a16:creationId xmlns:a16="http://schemas.microsoft.com/office/drawing/2014/main" id="{88133352-F8C6-4241-9571-B3E5D2C11915}"/>
              </a:ext>
            </a:extLst>
          </p:cNvPr>
          <p:cNvSpPr/>
          <p:nvPr/>
        </p:nvSpPr>
        <p:spPr>
          <a:xfrm rot="10800000">
            <a:off x="8201017" y="4912094"/>
            <a:ext cx="120798" cy="52735"/>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Tree>
    <p:extLst>
      <p:ext uri="{BB962C8B-B14F-4D97-AF65-F5344CB8AC3E}">
        <p14:creationId xmlns:p14="http://schemas.microsoft.com/office/powerpoint/2010/main" val="25352547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62 Conector recto">
            <a:extLst>
              <a:ext uri="{FF2B5EF4-FFF2-40B4-BE49-F238E27FC236}">
                <a16:creationId xmlns:a16="http://schemas.microsoft.com/office/drawing/2014/main" id="{F65CAC49-1F14-4913-92C8-C4C8EE1040F5}"/>
              </a:ext>
            </a:extLst>
          </p:cNvPr>
          <p:cNvCxnSpPr>
            <a:cxnSpLocks/>
            <a:stCxn id="125" idx="3"/>
            <a:endCxn id="73" idx="4"/>
          </p:cNvCxnSpPr>
          <p:nvPr/>
        </p:nvCxnSpPr>
        <p:spPr bwMode="auto">
          <a:xfrm flipV="1">
            <a:off x="8675732" y="1874032"/>
            <a:ext cx="0" cy="295579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1 Título"/>
          <p:cNvSpPr>
            <a:spLocks noGrp="1"/>
          </p:cNvSpPr>
          <p:nvPr>
            <p:ph type="title"/>
          </p:nvPr>
        </p:nvSpPr>
        <p:spPr>
          <a:xfrm>
            <a:off x="0" y="-27384"/>
            <a:ext cx="12192000" cy="1056084"/>
          </a:xfrm>
        </p:spPr>
        <p:txBody>
          <a:bodyPr>
            <a:noAutofit/>
          </a:bodyPr>
          <a:lstStyle/>
          <a:p>
            <a:r>
              <a:rPr lang="es-GT" sz="3200" dirty="0"/>
              <a:t>Cronograma de actividades</a:t>
            </a:r>
          </a:p>
        </p:txBody>
      </p:sp>
      <p:cxnSp>
        <p:nvCxnSpPr>
          <p:cNvPr id="8" name="62 Conector recto">
            <a:extLst>
              <a:ext uri="{FF2B5EF4-FFF2-40B4-BE49-F238E27FC236}">
                <a16:creationId xmlns:a16="http://schemas.microsoft.com/office/drawing/2014/main" id="{F9EF5EF0-0795-4B30-B8FF-BAC60F718651}"/>
              </a:ext>
            </a:extLst>
          </p:cNvPr>
          <p:cNvCxnSpPr>
            <a:cxnSpLocks/>
            <a:endCxn id="71" idx="4"/>
          </p:cNvCxnSpPr>
          <p:nvPr/>
        </p:nvCxnSpPr>
        <p:spPr bwMode="auto">
          <a:xfrm flipV="1">
            <a:off x="6226115" y="1875889"/>
            <a:ext cx="11973" cy="329268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 name="Conector recto de flecha 8">
            <a:extLst>
              <a:ext uri="{FF2B5EF4-FFF2-40B4-BE49-F238E27FC236}">
                <a16:creationId xmlns:a16="http://schemas.microsoft.com/office/drawing/2014/main" id="{54C28581-9571-4C8B-87FB-8297284EB17B}"/>
              </a:ext>
            </a:extLst>
          </p:cNvPr>
          <p:cNvCxnSpPr>
            <a:cxnSpLocks/>
            <a:stCxn id="36" idx="3"/>
            <a:endCxn id="125" idx="1"/>
          </p:cNvCxnSpPr>
          <p:nvPr/>
        </p:nvCxnSpPr>
        <p:spPr>
          <a:xfrm>
            <a:off x="2986417" y="4822235"/>
            <a:ext cx="1621154" cy="7587"/>
          </a:xfrm>
          <a:prstGeom prst="straightConnector1">
            <a:avLst/>
          </a:prstGeom>
          <a:noFill/>
          <a:ln w="9525" cap="flat" cmpd="sng" algn="ctr">
            <a:solidFill>
              <a:srgbClr val="83A244"/>
            </a:solidFill>
            <a:prstDash val="dash"/>
            <a:round/>
            <a:headEnd type="none" w="med" len="med"/>
            <a:tailEnd type="none" w="med" len="med"/>
          </a:ln>
          <a:effectLst/>
        </p:spPr>
      </p:cxnSp>
      <p:cxnSp>
        <p:nvCxnSpPr>
          <p:cNvPr id="10" name="Conector recto de flecha 9">
            <a:extLst>
              <a:ext uri="{FF2B5EF4-FFF2-40B4-BE49-F238E27FC236}">
                <a16:creationId xmlns:a16="http://schemas.microsoft.com/office/drawing/2014/main" id="{A724E647-7585-4A4E-BEE6-DACD518DAFB0}"/>
              </a:ext>
            </a:extLst>
          </p:cNvPr>
          <p:cNvCxnSpPr>
            <a:cxnSpLocks/>
            <a:stCxn id="34" idx="3"/>
            <a:endCxn id="101" idx="1"/>
          </p:cNvCxnSpPr>
          <p:nvPr/>
        </p:nvCxnSpPr>
        <p:spPr>
          <a:xfrm>
            <a:off x="2963761" y="3458497"/>
            <a:ext cx="882701" cy="3638"/>
          </a:xfrm>
          <a:prstGeom prst="straightConnector1">
            <a:avLst/>
          </a:prstGeom>
          <a:noFill/>
          <a:ln w="9525" cap="flat" cmpd="sng" algn="ctr">
            <a:solidFill>
              <a:srgbClr val="698236"/>
            </a:solidFill>
            <a:prstDash val="dash"/>
            <a:round/>
            <a:headEnd type="none" w="med" len="med"/>
            <a:tailEnd type="none" w="med" len="med"/>
          </a:ln>
          <a:effectLst/>
        </p:spPr>
      </p:cxnSp>
      <p:cxnSp>
        <p:nvCxnSpPr>
          <p:cNvPr id="17" name="62 Conector recto">
            <a:extLst>
              <a:ext uri="{FF2B5EF4-FFF2-40B4-BE49-F238E27FC236}">
                <a16:creationId xmlns:a16="http://schemas.microsoft.com/office/drawing/2014/main" id="{78823546-0AF2-451A-BE03-848CF7ACC246}"/>
              </a:ext>
            </a:extLst>
          </p:cNvPr>
          <p:cNvCxnSpPr>
            <a:cxnSpLocks/>
            <a:stCxn id="177" idx="3"/>
            <a:endCxn id="85" idx="4"/>
          </p:cNvCxnSpPr>
          <p:nvPr/>
        </p:nvCxnSpPr>
        <p:spPr bwMode="auto">
          <a:xfrm flipH="1" flipV="1">
            <a:off x="11066231" y="1887526"/>
            <a:ext cx="17537" cy="4462219"/>
          </a:xfrm>
          <a:prstGeom prst="line">
            <a:avLst/>
          </a:prstGeom>
          <a:ln/>
        </p:spPr>
        <p:style>
          <a:lnRef idx="1">
            <a:schemeClr val="accent3"/>
          </a:lnRef>
          <a:fillRef idx="0">
            <a:schemeClr val="accent3"/>
          </a:fillRef>
          <a:effectRef idx="0">
            <a:schemeClr val="accent3"/>
          </a:effectRef>
          <a:fontRef idx="minor">
            <a:schemeClr val="tx1"/>
          </a:fontRef>
        </p:style>
      </p:cxnSp>
      <p:sp>
        <p:nvSpPr>
          <p:cNvPr id="18" name="Line 21">
            <a:extLst>
              <a:ext uri="{FF2B5EF4-FFF2-40B4-BE49-F238E27FC236}">
                <a16:creationId xmlns:a16="http://schemas.microsoft.com/office/drawing/2014/main" id="{D17CECE0-0A39-435F-ADF6-4DCDDC2C3004}"/>
              </a:ext>
            </a:extLst>
          </p:cNvPr>
          <p:cNvSpPr>
            <a:spLocks noChangeShapeType="1"/>
          </p:cNvSpPr>
          <p:nvPr/>
        </p:nvSpPr>
        <p:spPr bwMode="auto">
          <a:xfrm flipV="1">
            <a:off x="2944906" y="1694798"/>
            <a:ext cx="8217098" cy="8715"/>
          </a:xfrm>
          <a:prstGeom prst="line">
            <a:avLst/>
          </a:prstGeom>
          <a:noFill/>
          <a:ln w="44450">
            <a:solidFill>
              <a:schemeClr val="accent3">
                <a:lumMod val="50000"/>
              </a:schemeClr>
            </a:solidFill>
            <a:round/>
            <a:headEnd/>
            <a:tailEnd/>
          </a:ln>
          <a:effectLst/>
        </p:spPr>
        <p:txBody>
          <a:bodyPr wrap="square">
            <a:spAutoFit/>
          </a:bodyPr>
          <a:lstStyle/>
          <a:p>
            <a:pPr>
              <a:defRPr/>
            </a:pPr>
            <a:endParaRPr lang="es-CL" sz="1333" dirty="0"/>
          </a:p>
        </p:txBody>
      </p:sp>
      <p:sp>
        <p:nvSpPr>
          <p:cNvPr id="20"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2737641" y="1230769"/>
            <a:ext cx="530916"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a:t>
            </a:r>
          </a:p>
        </p:txBody>
      </p:sp>
      <p:cxnSp>
        <p:nvCxnSpPr>
          <p:cNvPr id="24" name="62 Conector recto">
            <a:extLst>
              <a:ext uri="{FF2B5EF4-FFF2-40B4-BE49-F238E27FC236}">
                <a16:creationId xmlns:a16="http://schemas.microsoft.com/office/drawing/2014/main" id="{72F45F02-2A4A-418D-808C-4A658A0DC959}"/>
              </a:ext>
            </a:extLst>
          </p:cNvPr>
          <p:cNvCxnSpPr>
            <a:cxnSpLocks/>
            <a:stCxn id="123" idx="3"/>
            <a:endCxn id="67" idx="4"/>
          </p:cNvCxnSpPr>
          <p:nvPr/>
        </p:nvCxnSpPr>
        <p:spPr bwMode="auto">
          <a:xfrm flipV="1">
            <a:off x="4622178" y="1875146"/>
            <a:ext cx="4593" cy="2526044"/>
          </a:xfrm>
          <a:prstGeom prst="line">
            <a:avLst/>
          </a:prstGeom>
          <a:ln/>
        </p:spPr>
        <p:style>
          <a:lnRef idx="1">
            <a:schemeClr val="accent3"/>
          </a:lnRef>
          <a:fillRef idx="0">
            <a:schemeClr val="accent3"/>
          </a:fillRef>
          <a:effectRef idx="0">
            <a:schemeClr val="accent3"/>
          </a:effectRef>
          <a:fontRef idx="minor">
            <a:schemeClr val="tx1"/>
          </a:fontRef>
        </p:style>
      </p:cxnSp>
      <p:sp>
        <p:nvSpPr>
          <p:cNvPr id="25" name="Oval 25">
            <a:extLst>
              <a:ext uri="{FF2B5EF4-FFF2-40B4-BE49-F238E27FC236}">
                <a16:creationId xmlns:a16="http://schemas.microsoft.com/office/drawing/2014/main" id="{A72EC043-2D75-4EEE-8D99-5D2ED39FDAB1}"/>
              </a:ext>
            </a:extLst>
          </p:cNvPr>
          <p:cNvSpPr>
            <a:spLocks noChangeArrowheads="1"/>
          </p:cNvSpPr>
          <p:nvPr/>
        </p:nvSpPr>
        <p:spPr bwMode="auto">
          <a:xfrm>
            <a:off x="3753099" y="145349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2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3554498" y="122760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15</a:t>
            </a:r>
            <a:endParaRPr lang="es-ES" sz="1200" b="1" dirty="0">
              <a:solidFill>
                <a:schemeClr val="tx1">
                  <a:lumMod val="50000"/>
                  <a:lumOff val="50000"/>
                </a:schemeClr>
              </a:solidFill>
            </a:endParaRPr>
          </a:p>
        </p:txBody>
      </p:sp>
      <p:sp>
        <p:nvSpPr>
          <p:cNvPr id="31" name="Rectángulo 30">
            <a:extLst>
              <a:ext uri="{FF2B5EF4-FFF2-40B4-BE49-F238E27FC236}">
                <a16:creationId xmlns:a16="http://schemas.microsoft.com/office/drawing/2014/main" id="{70C4B797-7D8D-4CB7-B402-CC060266543C}"/>
              </a:ext>
            </a:extLst>
          </p:cNvPr>
          <p:cNvSpPr/>
          <p:nvPr/>
        </p:nvSpPr>
        <p:spPr>
          <a:xfrm>
            <a:off x="-77450" y="1885953"/>
            <a:ext cx="3010060" cy="276999"/>
          </a:xfrm>
          <a:prstGeom prst="rect">
            <a:avLst/>
          </a:prstGeom>
        </p:spPr>
        <p:txBody>
          <a:bodyPr wrap="square">
            <a:spAutoFit/>
          </a:bodyPr>
          <a:lstStyle/>
          <a:p>
            <a:pPr algn="r" defTabSz="1219170">
              <a:defRPr/>
            </a:pPr>
            <a:r>
              <a:rPr lang="es-CL" sz="1200" b="1" kern="0" dirty="0">
                <a:solidFill>
                  <a:prstClr val="black"/>
                </a:solidFill>
              </a:rPr>
              <a:t>Actividad 1.</a:t>
            </a:r>
            <a:r>
              <a:rPr lang="es-CL" sz="1200" kern="0" dirty="0">
                <a:solidFill>
                  <a:prstClr val="black"/>
                </a:solidFill>
              </a:rPr>
              <a:t> Inicio de actividades</a:t>
            </a:r>
            <a:endParaRPr lang="es-ES" sz="1200" kern="0" dirty="0">
              <a:solidFill>
                <a:prstClr val="black"/>
              </a:solidFill>
            </a:endParaRPr>
          </a:p>
        </p:txBody>
      </p:sp>
      <p:sp>
        <p:nvSpPr>
          <p:cNvPr id="32" name="Text Box 32">
            <a:extLst>
              <a:ext uri="{FF2B5EF4-FFF2-40B4-BE49-F238E27FC236}">
                <a16:creationId xmlns:a16="http://schemas.microsoft.com/office/drawing/2014/main" id="{D96AE89A-AA20-4C55-BEE0-B5135DE0D8F7}"/>
              </a:ext>
            </a:extLst>
          </p:cNvPr>
          <p:cNvSpPr txBox="1">
            <a:spLocks noChangeArrowheads="1"/>
          </p:cNvSpPr>
          <p:nvPr/>
        </p:nvSpPr>
        <p:spPr bwMode="auto">
          <a:xfrm>
            <a:off x="133828" y="1478072"/>
            <a:ext cx="2543803" cy="297454"/>
          </a:xfrm>
          <a:prstGeom prst="rect">
            <a:avLst/>
          </a:prstGeom>
          <a:solidFill>
            <a:sysClr val="window" lastClr="FFFFFF"/>
          </a:solidFill>
          <a:ln w="25400" cap="flat" cmpd="sng" algn="ctr">
            <a:noFill/>
            <a:prstDash val="solid"/>
            <a:headEnd/>
            <a:tailEnd/>
          </a:ln>
          <a:effectLst/>
        </p:spPr>
        <p:txBody>
          <a:bodyPr wrap="square">
            <a:spAutoFit/>
          </a:bodyPr>
          <a:lstStyle/>
          <a:p>
            <a:pPr algn="r" defTabSz="1219170">
              <a:defRPr/>
            </a:pPr>
            <a:r>
              <a:rPr lang="es-ES" sz="1333" b="1" u="sng" kern="0" dirty="0">
                <a:solidFill>
                  <a:prstClr val="black"/>
                </a:solidFill>
              </a:rPr>
              <a:t>Actividades / Línea Tiempo</a:t>
            </a:r>
          </a:p>
        </p:txBody>
      </p:sp>
      <p:sp>
        <p:nvSpPr>
          <p:cNvPr id="33" name="Rectángulo 32">
            <a:extLst>
              <a:ext uri="{FF2B5EF4-FFF2-40B4-BE49-F238E27FC236}">
                <a16:creationId xmlns:a16="http://schemas.microsoft.com/office/drawing/2014/main" id="{1DD803FB-2732-49AA-B61A-7C7AA6FD59A6}"/>
              </a:ext>
            </a:extLst>
          </p:cNvPr>
          <p:cNvSpPr/>
          <p:nvPr/>
        </p:nvSpPr>
        <p:spPr>
          <a:xfrm>
            <a:off x="0" y="2197797"/>
            <a:ext cx="2942296" cy="461665"/>
          </a:xfrm>
          <a:prstGeom prst="rect">
            <a:avLst/>
          </a:prstGeom>
          <a:noFill/>
        </p:spPr>
        <p:txBody>
          <a:bodyPr wrap="square">
            <a:spAutoFit/>
          </a:bodyPr>
          <a:lstStyle/>
          <a:p>
            <a:pPr marL="457200" algn="r" defTabSz="1219170">
              <a:defRPr/>
            </a:pPr>
            <a:r>
              <a:rPr lang="es-CL" sz="1200" b="1" kern="0" dirty="0">
                <a:solidFill>
                  <a:prstClr val="black"/>
                </a:solidFill>
              </a:rPr>
              <a:t>Actividad 2.1 </a:t>
            </a:r>
            <a:r>
              <a:rPr lang="es-ES" sz="1200" kern="0" dirty="0">
                <a:solidFill>
                  <a:prstClr val="black"/>
                </a:solidFill>
              </a:rPr>
              <a:t>Desarrollo de script basados en GEE</a:t>
            </a:r>
          </a:p>
        </p:txBody>
      </p:sp>
      <p:sp>
        <p:nvSpPr>
          <p:cNvPr id="34" name="Rectángulo 33">
            <a:extLst>
              <a:ext uri="{FF2B5EF4-FFF2-40B4-BE49-F238E27FC236}">
                <a16:creationId xmlns:a16="http://schemas.microsoft.com/office/drawing/2014/main" id="{24FCD792-E42F-4BDD-B613-CBBAB8137381}"/>
              </a:ext>
            </a:extLst>
          </p:cNvPr>
          <p:cNvSpPr/>
          <p:nvPr/>
        </p:nvSpPr>
        <p:spPr>
          <a:xfrm>
            <a:off x="-69632" y="3227664"/>
            <a:ext cx="3033393" cy="461665"/>
          </a:xfrm>
          <a:prstGeom prst="rect">
            <a:avLst/>
          </a:prstGeom>
        </p:spPr>
        <p:txBody>
          <a:bodyPr wrap="square">
            <a:spAutoFit/>
          </a:bodyPr>
          <a:lstStyle/>
          <a:p>
            <a:pPr algn="r" defTabSz="1219170">
              <a:defRPr/>
            </a:pPr>
            <a:r>
              <a:rPr lang="es-CL" sz="1200" b="1" kern="0" dirty="0">
                <a:solidFill>
                  <a:prstClr val="black"/>
                </a:solidFill>
              </a:rPr>
              <a:t>Actividad 2.3 </a:t>
            </a:r>
            <a:r>
              <a:rPr lang="es-CL" sz="1200" kern="0" dirty="0">
                <a:solidFill>
                  <a:prstClr val="black"/>
                </a:solidFill>
              </a:rPr>
              <a:t>Segmentación de mosaico multi bandas</a:t>
            </a:r>
          </a:p>
        </p:txBody>
      </p:sp>
      <p:sp>
        <p:nvSpPr>
          <p:cNvPr id="35" name="Rectángulo 34">
            <a:extLst>
              <a:ext uri="{FF2B5EF4-FFF2-40B4-BE49-F238E27FC236}">
                <a16:creationId xmlns:a16="http://schemas.microsoft.com/office/drawing/2014/main" id="{E187549C-2FB0-4BB5-8E9C-5704F483F337}"/>
              </a:ext>
            </a:extLst>
          </p:cNvPr>
          <p:cNvSpPr/>
          <p:nvPr/>
        </p:nvSpPr>
        <p:spPr>
          <a:xfrm>
            <a:off x="-146293" y="3813811"/>
            <a:ext cx="3049145" cy="276999"/>
          </a:xfrm>
          <a:prstGeom prst="rect">
            <a:avLst/>
          </a:prstGeom>
          <a:noFill/>
        </p:spPr>
        <p:txBody>
          <a:bodyPr wrap="square">
            <a:spAutoFit/>
          </a:bodyPr>
          <a:lstStyle/>
          <a:p>
            <a:pPr algn="r" defTabSz="1219170">
              <a:defRPr/>
            </a:pPr>
            <a:r>
              <a:rPr lang="es-CL" sz="1200" b="1" kern="0" dirty="0">
                <a:solidFill>
                  <a:prstClr val="black"/>
                </a:solidFill>
              </a:rPr>
              <a:t>Actividad 2.4. </a:t>
            </a:r>
            <a:r>
              <a:rPr lang="es-CL" sz="1200" kern="0" dirty="0">
                <a:solidFill>
                  <a:prstClr val="black"/>
                </a:solidFill>
              </a:rPr>
              <a:t>Criterios de clasificación.</a:t>
            </a:r>
          </a:p>
        </p:txBody>
      </p:sp>
      <p:sp>
        <p:nvSpPr>
          <p:cNvPr id="36" name="Rectángulo 35">
            <a:extLst>
              <a:ext uri="{FF2B5EF4-FFF2-40B4-BE49-F238E27FC236}">
                <a16:creationId xmlns:a16="http://schemas.microsoft.com/office/drawing/2014/main" id="{531E189C-5C8A-4417-BB89-B2A7BF232094}"/>
              </a:ext>
            </a:extLst>
          </p:cNvPr>
          <p:cNvSpPr/>
          <p:nvPr/>
        </p:nvSpPr>
        <p:spPr>
          <a:xfrm>
            <a:off x="-23643" y="4591402"/>
            <a:ext cx="3010060" cy="461665"/>
          </a:xfrm>
          <a:prstGeom prst="rect">
            <a:avLst/>
          </a:prstGeom>
          <a:noFill/>
        </p:spPr>
        <p:txBody>
          <a:bodyPr wrap="square">
            <a:spAutoFit/>
          </a:bodyPr>
          <a:lstStyle/>
          <a:p>
            <a:pPr algn="r" defTabSz="1219170">
              <a:defRPr/>
            </a:pPr>
            <a:r>
              <a:rPr lang="es-CL" sz="1200" b="1" kern="0" dirty="0">
                <a:solidFill>
                  <a:prstClr val="black"/>
                </a:solidFill>
              </a:rPr>
              <a:t>Actividad 3.1. </a:t>
            </a:r>
            <a:r>
              <a:rPr lang="es-CL" sz="1200" kern="0" dirty="0">
                <a:solidFill>
                  <a:prstClr val="black"/>
                </a:solidFill>
              </a:rPr>
              <a:t>Tele interpretación y edición manual</a:t>
            </a:r>
          </a:p>
        </p:txBody>
      </p:sp>
      <p:cxnSp>
        <p:nvCxnSpPr>
          <p:cNvPr id="37" name="Conector recto de flecha 36">
            <a:extLst>
              <a:ext uri="{FF2B5EF4-FFF2-40B4-BE49-F238E27FC236}">
                <a16:creationId xmlns:a16="http://schemas.microsoft.com/office/drawing/2014/main" id="{84F4926D-8380-4B6C-AA95-1BC843878787}"/>
              </a:ext>
            </a:extLst>
          </p:cNvPr>
          <p:cNvCxnSpPr>
            <a:cxnSpLocks/>
            <a:stCxn id="33" idx="3"/>
            <a:endCxn id="50" idx="1"/>
          </p:cNvCxnSpPr>
          <p:nvPr/>
        </p:nvCxnSpPr>
        <p:spPr>
          <a:xfrm>
            <a:off x="2942296" y="2428630"/>
            <a:ext cx="68287" cy="3153"/>
          </a:xfrm>
          <a:prstGeom prst="straightConnector1">
            <a:avLst/>
          </a:prstGeom>
          <a:noFill/>
          <a:ln w="9525" cap="flat" cmpd="sng" algn="ctr">
            <a:solidFill>
              <a:srgbClr val="586D2D"/>
            </a:solidFill>
            <a:prstDash val="dash"/>
            <a:round/>
            <a:headEnd type="none" w="med" len="med"/>
            <a:tailEnd type="none" w="med" len="med"/>
          </a:ln>
          <a:effectLst/>
        </p:spPr>
      </p:cxnSp>
      <p:sp>
        <p:nvSpPr>
          <p:cNvPr id="38" name="Oval 25">
            <a:extLst>
              <a:ext uri="{FF2B5EF4-FFF2-40B4-BE49-F238E27FC236}">
                <a16:creationId xmlns:a16="http://schemas.microsoft.com/office/drawing/2014/main" id="{67E29038-A839-4F3B-A8BE-6C9749488479}"/>
              </a:ext>
            </a:extLst>
          </p:cNvPr>
          <p:cNvSpPr>
            <a:spLocks noChangeArrowheads="1"/>
          </p:cNvSpPr>
          <p:nvPr/>
        </p:nvSpPr>
        <p:spPr bwMode="auto">
          <a:xfrm>
            <a:off x="2922747" y="14553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cxnSp>
        <p:nvCxnSpPr>
          <p:cNvPr id="42" name="Conector recto de flecha 41">
            <a:extLst>
              <a:ext uri="{FF2B5EF4-FFF2-40B4-BE49-F238E27FC236}">
                <a16:creationId xmlns:a16="http://schemas.microsoft.com/office/drawing/2014/main" id="{90A0522D-82B0-4C49-929D-AD1D3D8EA25F}"/>
              </a:ext>
            </a:extLst>
          </p:cNvPr>
          <p:cNvCxnSpPr>
            <a:cxnSpLocks/>
            <a:stCxn id="44" idx="3"/>
            <a:endCxn id="154" idx="1"/>
          </p:cNvCxnSpPr>
          <p:nvPr/>
        </p:nvCxnSpPr>
        <p:spPr>
          <a:xfrm>
            <a:off x="2998976" y="5169501"/>
            <a:ext cx="3239112" cy="2789"/>
          </a:xfrm>
          <a:prstGeom prst="straightConnector1">
            <a:avLst/>
          </a:prstGeom>
          <a:noFill/>
          <a:ln w="9525" cap="flat" cmpd="sng" algn="ctr">
            <a:solidFill>
              <a:srgbClr val="83A244"/>
            </a:solidFill>
            <a:prstDash val="dash"/>
            <a:round/>
            <a:headEnd type="none" w="med" len="med"/>
            <a:tailEnd type="none" w="med" len="med"/>
          </a:ln>
          <a:effectLst/>
        </p:spPr>
      </p:cxnSp>
      <p:sp>
        <p:nvSpPr>
          <p:cNvPr id="44" name="Rectángulo 43">
            <a:extLst>
              <a:ext uri="{FF2B5EF4-FFF2-40B4-BE49-F238E27FC236}">
                <a16:creationId xmlns:a16="http://schemas.microsoft.com/office/drawing/2014/main" id="{430FA9CF-F4BB-400A-922A-0AB1B878E159}"/>
              </a:ext>
            </a:extLst>
          </p:cNvPr>
          <p:cNvSpPr/>
          <p:nvPr/>
        </p:nvSpPr>
        <p:spPr>
          <a:xfrm>
            <a:off x="-11084" y="5031001"/>
            <a:ext cx="3010060" cy="276999"/>
          </a:xfrm>
          <a:prstGeom prst="rect">
            <a:avLst/>
          </a:prstGeom>
        </p:spPr>
        <p:txBody>
          <a:bodyPr wrap="square">
            <a:spAutoFit/>
          </a:bodyPr>
          <a:lstStyle/>
          <a:p>
            <a:pPr algn="r" defTabSz="1219170">
              <a:defRPr/>
            </a:pPr>
            <a:r>
              <a:rPr lang="es-CL" sz="1200" b="1" kern="0" dirty="0">
                <a:solidFill>
                  <a:prstClr val="black"/>
                </a:solidFill>
              </a:rPr>
              <a:t>Actividad 3.2. </a:t>
            </a:r>
            <a:r>
              <a:rPr lang="es-CL" sz="1200" dirty="0"/>
              <a:t>Filtros</a:t>
            </a:r>
            <a:r>
              <a:rPr lang="es-CL" sz="1200" kern="0" dirty="0">
                <a:solidFill>
                  <a:prstClr val="black"/>
                </a:solidFill>
              </a:rPr>
              <a:t> y edición topológica</a:t>
            </a:r>
            <a:endParaRPr lang="es-CL" sz="1200" dirty="0"/>
          </a:p>
        </p:txBody>
      </p:sp>
      <p:sp>
        <p:nvSpPr>
          <p:cNvPr id="45" name="Rectángulo 44">
            <a:extLst>
              <a:ext uri="{FF2B5EF4-FFF2-40B4-BE49-F238E27FC236}">
                <a16:creationId xmlns:a16="http://schemas.microsoft.com/office/drawing/2014/main" id="{FC0DC59F-2133-437E-9577-453E90C07F63}"/>
              </a:ext>
            </a:extLst>
          </p:cNvPr>
          <p:cNvSpPr/>
          <p:nvPr/>
        </p:nvSpPr>
        <p:spPr>
          <a:xfrm>
            <a:off x="245312" y="2730962"/>
            <a:ext cx="2755711" cy="461665"/>
          </a:xfrm>
          <a:prstGeom prst="rect">
            <a:avLst/>
          </a:prstGeom>
          <a:noFill/>
        </p:spPr>
        <p:txBody>
          <a:bodyPr wrap="square">
            <a:spAutoFit/>
          </a:bodyPr>
          <a:lstStyle/>
          <a:p>
            <a:pPr algn="r" defTabSz="1219170">
              <a:defRPr/>
            </a:pPr>
            <a:r>
              <a:rPr lang="es-CL" sz="1200" b="1" kern="0" dirty="0">
                <a:solidFill>
                  <a:prstClr val="black"/>
                </a:solidFill>
              </a:rPr>
              <a:t>Actividad 2,2 </a:t>
            </a:r>
            <a:r>
              <a:rPr lang="es-ES" sz="1200" kern="0" dirty="0">
                <a:solidFill>
                  <a:prstClr val="black"/>
                </a:solidFill>
              </a:rPr>
              <a:t>Construcción de mosaico libre de nube</a:t>
            </a:r>
          </a:p>
        </p:txBody>
      </p:sp>
      <p:cxnSp>
        <p:nvCxnSpPr>
          <p:cNvPr id="46" name="Conector recto de flecha 45">
            <a:extLst>
              <a:ext uri="{FF2B5EF4-FFF2-40B4-BE49-F238E27FC236}">
                <a16:creationId xmlns:a16="http://schemas.microsoft.com/office/drawing/2014/main" id="{4570904D-14FD-4FF0-A4A8-7B1246DC8773}"/>
              </a:ext>
            </a:extLst>
          </p:cNvPr>
          <p:cNvCxnSpPr>
            <a:cxnSpLocks/>
            <a:stCxn id="45" idx="3"/>
            <a:endCxn id="89" idx="1"/>
          </p:cNvCxnSpPr>
          <p:nvPr/>
        </p:nvCxnSpPr>
        <p:spPr>
          <a:xfrm>
            <a:off x="3001023" y="2961795"/>
            <a:ext cx="844047" cy="5675"/>
          </a:xfrm>
          <a:prstGeom prst="straightConnector1">
            <a:avLst/>
          </a:prstGeom>
          <a:noFill/>
          <a:ln w="9525" cap="flat" cmpd="sng" algn="ctr">
            <a:solidFill>
              <a:srgbClr val="586D2D"/>
            </a:solidFill>
            <a:prstDash val="dash"/>
            <a:round/>
            <a:headEnd type="none" w="med" len="med"/>
            <a:tailEnd type="none" w="med" len="med"/>
          </a:ln>
          <a:effectLst/>
        </p:spPr>
      </p:cxnSp>
      <p:sp>
        <p:nvSpPr>
          <p:cNvPr id="50"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010583" y="2343564"/>
            <a:ext cx="1611595" cy="176437"/>
          </a:xfrm>
          <a:prstGeom prst="rect">
            <a:avLst/>
          </a:prstGeom>
          <a:solidFill>
            <a:schemeClr val="accent1">
              <a:lumMod val="20000"/>
              <a:lumOff val="8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53" name="62 Conector recto">
            <a:extLst>
              <a:ext uri="{FF2B5EF4-FFF2-40B4-BE49-F238E27FC236}">
                <a16:creationId xmlns:a16="http://schemas.microsoft.com/office/drawing/2014/main" id="{0547416F-FFB5-4419-95E8-9AF12AF55B80}"/>
              </a:ext>
            </a:extLst>
          </p:cNvPr>
          <p:cNvCxnSpPr>
            <a:cxnSpLocks/>
            <a:stCxn id="177" idx="1"/>
            <a:endCxn id="81" idx="4"/>
          </p:cNvCxnSpPr>
          <p:nvPr/>
        </p:nvCxnSpPr>
        <p:spPr bwMode="auto">
          <a:xfrm flipH="1" flipV="1">
            <a:off x="9495079" y="1875889"/>
            <a:ext cx="17538" cy="447385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7" name="Conector recto de flecha 96">
            <a:extLst>
              <a:ext uri="{FF2B5EF4-FFF2-40B4-BE49-F238E27FC236}">
                <a16:creationId xmlns:a16="http://schemas.microsoft.com/office/drawing/2014/main" id="{28B428DD-247B-4A6D-9BD6-873D2F09512F}"/>
              </a:ext>
            </a:extLst>
          </p:cNvPr>
          <p:cNvCxnSpPr>
            <a:cxnSpLocks/>
            <a:stCxn id="157" idx="3"/>
            <a:endCxn id="158" idx="1"/>
          </p:cNvCxnSpPr>
          <p:nvPr/>
        </p:nvCxnSpPr>
        <p:spPr>
          <a:xfrm>
            <a:off x="2972766" y="5606408"/>
            <a:ext cx="2459026" cy="3294"/>
          </a:xfrm>
          <a:prstGeom prst="straightConnector1">
            <a:avLst/>
          </a:prstGeom>
          <a:noFill/>
          <a:ln w="9525" cap="flat" cmpd="sng" algn="ctr">
            <a:solidFill>
              <a:srgbClr val="83A244"/>
            </a:solidFill>
            <a:prstDash val="dash"/>
            <a:round/>
            <a:headEnd type="none" w="med" len="med"/>
            <a:tailEnd type="none" w="med" len="med"/>
          </a:ln>
          <a:effectLst/>
        </p:spPr>
      </p:cxnSp>
      <p:sp>
        <p:nvSpPr>
          <p:cNvPr id="98" name="Rectángulo 97">
            <a:extLst>
              <a:ext uri="{FF2B5EF4-FFF2-40B4-BE49-F238E27FC236}">
                <a16:creationId xmlns:a16="http://schemas.microsoft.com/office/drawing/2014/main" id="{901BACA0-D4F3-4679-9BB9-25587707176C}"/>
              </a:ext>
            </a:extLst>
          </p:cNvPr>
          <p:cNvSpPr/>
          <p:nvPr/>
        </p:nvSpPr>
        <p:spPr>
          <a:xfrm>
            <a:off x="-78353" y="5843551"/>
            <a:ext cx="3010060" cy="276999"/>
          </a:xfrm>
          <a:prstGeom prst="rect">
            <a:avLst/>
          </a:prstGeom>
        </p:spPr>
        <p:txBody>
          <a:bodyPr wrap="square">
            <a:spAutoFit/>
          </a:bodyPr>
          <a:lstStyle/>
          <a:p>
            <a:pPr algn="r" defTabSz="1219170">
              <a:defRPr/>
            </a:pPr>
            <a:r>
              <a:rPr lang="es-CL" sz="1200" b="1" kern="0" dirty="0">
                <a:solidFill>
                  <a:prstClr val="black"/>
                </a:solidFill>
              </a:rPr>
              <a:t>Actividad 3.4. </a:t>
            </a:r>
            <a:r>
              <a:rPr lang="es-CL" sz="1200" kern="0" dirty="0">
                <a:solidFill>
                  <a:prstClr val="black"/>
                </a:solidFill>
              </a:rPr>
              <a:t>Análisis de precisión</a:t>
            </a:r>
          </a:p>
        </p:txBody>
      </p:sp>
      <p:sp>
        <p:nvSpPr>
          <p:cNvPr id="63" name="Rectángulo 62">
            <a:extLst>
              <a:ext uri="{FF2B5EF4-FFF2-40B4-BE49-F238E27FC236}">
                <a16:creationId xmlns:a16="http://schemas.microsoft.com/office/drawing/2014/main" id="{E187549C-2FB0-4BB5-8E9C-5704F483F337}"/>
              </a:ext>
            </a:extLst>
          </p:cNvPr>
          <p:cNvSpPr/>
          <p:nvPr/>
        </p:nvSpPr>
        <p:spPr>
          <a:xfrm>
            <a:off x="-30626" y="4125940"/>
            <a:ext cx="3049145" cy="461665"/>
          </a:xfrm>
          <a:prstGeom prst="rect">
            <a:avLst/>
          </a:prstGeom>
          <a:noFill/>
        </p:spPr>
        <p:txBody>
          <a:bodyPr wrap="square">
            <a:spAutoFit/>
          </a:bodyPr>
          <a:lstStyle/>
          <a:p>
            <a:pPr algn="r" defTabSz="1219170">
              <a:defRPr/>
            </a:pPr>
            <a:r>
              <a:rPr lang="es-CL" sz="1200" b="1" kern="0" dirty="0">
                <a:solidFill>
                  <a:prstClr val="black"/>
                </a:solidFill>
              </a:rPr>
              <a:t>Actividad 2.5. </a:t>
            </a:r>
            <a:r>
              <a:rPr lang="es-ES" sz="1200" kern="0" dirty="0">
                <a:solidFill>
                  <a:prstClr val="black"/>
                </a:solidFill>
              </a:rPr>
              <a:t>Diseño de estrategia de monitoreo y control de calidad</a:t>
            </a:r>
            <a:endParaRPr lang="es-CL" sz="1200" kern="0" dirty="0">
              <a:solidFill>
                <a:prstClr val="black"/>
              </a:solidFill>
            </a:endParaRPr>
          </a:p>
        </p:txBody>
      </p:sp>
      <p:sp>
        <p:nvSpPr>
          <p:cNvPr id="64"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4306619" y="1232289"/>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30</a:t>
            </a:r>
          </a:p>
        </p:txBody>
      </p:sp>
      <p:sp>
        <p:nvSpPr>
          <p:cNvPr id="65" name="Oval 25">
            <a:extLst>
              <a:ext uri="{FF2B5EF4-FFF2-40B4-BE49-F238E27FC236}">
                <a16:creationId xmlns:a16="http://schemas.microsoft.com/office/drawing/2014/main" id="{A72EC043-2D75-4EEE-8D99-5D2ED39FDAB1}"/>
              </a:ext>
            </a:extLst>
          </p:cNvPr>
          <p:cNvSpPr>
            <a:spLocks noChangeArrowheads="1"/>
          </p:cNvSpPr>
          <p:nvPr/>
        </p:nvSpPr>
        <p:spPr bwMode="auto">
          <a:xfrm>
            <a:off x="5361350" y="14550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5162749" y="122912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45</a:t>
            </a:r>
            <a:endParaRPr lang="es-ES" sz="1200" b="1" dirty="0">
              <a:solidFill>
                <a:schemeClr val="tx1">
                  <a:lumMod val="50000"/>
                  <a:lumOff val="50000"/>
                </a:schemeClr>
              </a:solidFill>
            </a:endParaRPr>
          </a:p>
        </p:txBody>
      </p:sp>
      <p:sp>
        <p:nvSpPr>
          <p:cNvPr id="67" name="Oval 25">
            <a:extLst>
              <a:ext uri="{FF2B5EF4-FFF2-40B4-BE49-F238E27FC236}">
                <a16:creationId xmlns:a16="http://schemas.microsoft.com/office/drawing/2014/main" id="{67E29038-A839-4F3B-A8BE-6C9749488479}"/>
              </a:ext>
            </a:extLst>
          </p:cNvPr>
          <p:cNvSpPr>
            <a:spLocks noChangeArrowheads="1"/>
          </p:cNvSpPr>
          <p:nvPr/>
        </p:nvSpPr>
        <p:spPr bwMode="auto">
          <a:xfrm>
            <a:off x="4530998" y="145687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5917936"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60</a:t>
            </a:r>
          </a:p>
        </p:txBody>
      </p:sp>
      <p:sp>
        <p:nvSpPr>
          <p:cNvPr id="69" name="Oval 25">
            <a:extLst>
              <a:ext uri="{FF2B5EF4-FFF2-40B4-BE49-F238E27FC236}">
                <a16:creationId xmlns:a16="http://schemas.microsoft.com/office/drawing/2014/main" id="{A72EC043-2D75-4EEE-8D99-5D2ED39FDAB1}"/>
              </a:ext>
            </a:extLst>
          </p:cNvPr>
          <p:cNvSpPr>
            <a:spLocks noChangeArrowheads="1"/>
          </p:cNvSpPr>
          <p:nvPr/>
        </p:nvSpPr>
        <p:spPr bwMode="auto">
          <a:xfrm>
            <a:off x="6972667"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6774066" y="1229870"/>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75</a:t>
            </a:r>
            <a:endParaRPr lang="es-ES" sz="1200" b="1" dirty="0">
              <a:solidFill>
                <a:schemeClr val="tx1">
                  <a:lumMod val="50000"/>
                  <a:lumOff val="50000"/>
                </a:schemeClr>
              </a:solidFill>
            </a:endParaRPr>
          </a:p>
        </p:txBody>
      </p:sp>
      <p:sp>
        <p:nvSpPr>
          <p:cNvPr id="71" name="Oval 25">
            <a:extLst>
              <a:ext uri="{FF2B5EF4-FFF2-40B4-BE49-F238E27FC236}">
                <a16:creationId xmlns:a16="http://schemas.microsoft.com/office/drawing/2014/main" id="{67E29038-A839-4F3B-A8BE-6C9749488479}"/>
              </a:ext>
            </a:extLst>
          </p:cNvPr>
          <p:cNvSpPr>
            <a:spLocks noChangeArrowheads="1"/>
          </p:cNvSpPr>
          <p:nvPr/>
        </p:nvSpPr>
        <p:spPr bwMode="auto">
          <a:xfrm>
            <a:off x="6142315"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7525228"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90</a:t>
            </a:r>
          </a:p>
        </p:txBody>
      </p:sp>
      <p:sp>
        <p:nvSpPr>
          <p:cNvPr id="73" name="Oval 25">
            <a:extLst>
              <a:ext uri="{FF2B5EF4-FFF2-40B4-BE49-F238E27FC236}">
                <a16:creationId xmlns:a16="http://schemas.microsoft.com/office/drawing/2014/main" id="{A72EC043-2D75-4EEE-8D99-5D2ED39FDAB1}"/>
              </a:ext>
            </a:extLst>
          </p:cNvPr>
          <p:cNvSpPr>
            <a:spLocks noChangeArrowheads="1"/>
          </p:cNvSpPr>
          <p:nvPr/>
        </p:nvSpPr>
        <p:spPr bwMode="auto">
          <a:xfrm>
            <a:off x="8579959"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8342084"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105</a:t>
            </a:r>
            <a:endParaRPr lang="es-ES" sz="1200" b="1" dirty="0">
              <a:solidFill>
                <a:schemeClr val="tx1">
                  <a:lumMod val="50000"/>
                  <a:lumOff val="50000"/>
                </a:schemeClr>
              </a:solidFill>
            </a:endParaRPr>
          </a:p>
        </p:txBody>
      </p:sp>
      <p:sp>
        <p:nvSpPr>
          <p:cNvPr id="77" name="Oval 25">
            <a:extLst>
              <a:ext uri="{FF2B5EF4-FFF2-40B4-BE49-F238E27FC236}">
                <a16:creationId xmlns:a16="http://schemas.microsoft.com/office/drawing/2014/main" id="{67E29038-A839-4F3B-A8BE-6C9749488479}"/>
              </a:ext>
            </a:extLst>
          </p:cNvPr>
          <p:cNvSpPr>
            <a:spLocks noChangeArrowheads="1"/>
          </p:cNvSpPr>
          <p:nvPr/>
        </p:nvSpPr>
        <p:spPr bwMode="auto">
          <a:xfrm>
            <a:off x="7749607"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9135653" y="1233032"/>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120</a:t>
            </a:r>
          </a:p>
        </p:txBody>
      </p:sp>
      <p:sp>
        <p:nvSpPr>
          <p:cNvPr id="79" name="Oval 25">
            <a:extLst>
              <a:ext uri="{FF2B5EF4-FFF2-40B4-BE49-F238E27FC236}">
                <a16:creationId xmlns:a16="http://schemas.microsoft.com/office/drawing/2014/main" id="{A72EC043-2D75-4EEE-8D99-5D2ED39FDAB1}"/>
              </a:ext>
            </a:extLst>
          </p:cNvPr>
          <p:cNvSpPr>
            <a:spLocks noChangeArrowheads="1"/>
          </p:cNvSpPr>
          <p:nvPr/>
        </p:nvSpPr>
        <p:spPr bwMode="auto">
          <a:xfrm>
            <a:off x="10229658"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9991783"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135</a:t>
            </a:r>
            <a:endParaRPr lang="es-ES" sz="1200" b="1" dirty="0">
              <a:solidFill>
                <a:schemeClr val="tx1">
                  <a:lumMod val="50000"/>
                  <a:lumOff val="50000"/>
                </a:schemeClr>
              </a:solidFill>
            </a:endParaRPr>
          </a:p>
        </p:txBody>
      </p:sp>
      <p:sp>
        <p:nvSpPr>
          <p:cNvPr id="81" name="Oval 25">
            <a:extLst>
              <a:ext uri="{FF2B5EF4-FFF2-40B4-BE49-F238E27FC236}">
                <a16:creationId xmlns:a16="http://schemas.microsoft.com/office/drawing/2014/main" id="{67E29038-A839-4F3B-A8BE-6C9749488479}"/>
              </a:ext>
            </a:extLst>
          </p:cNvPr>
          <p:cNvSpPr>
            <a:spLocks noChangeArrowheads="1"/>
          </p:cNvSpPr>
          <p:nvPr/>
        </p:nvSpPr>
        <p:spPr bwMode="auto">
          <a:xfrm>
            <a:off x="9399306"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10701264" y="1230959"/>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150</a:t>
            </a:r>
          </a:p>
        </p:txBody>
      </p:sp>
      <p:sp>
        <p:nvSpPr>
          <p:cNvPr id="85" name="Oval 25">
            <a:extLst>
              <a:ext uri="{FF2B5EF4-FFF2-40B4-BE49-F238E27FC236}">
                <a16:creationId xmlns:a16="http://schemas.microsoft.com/office/drawing/2014/main" id="{67E29038-A839-4F3B-A8BE-6C9749488479}"/>
              </a:ext>
            </a:extLst>
          </p:cNvPr>
          <p:cNvSpPr>
            <a:spLocks noChangeArrowheads="1"/>
          </p:cNvSpPr>
          <p:nvPr/>
        </p:nvSpPr>
        <p:spPr bwMode="auto">
          <a:xfrm>
            <a:off x="10970458" y="14692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9"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5070" y="2879270"/>
            <a:ext cx="777108" cy="176400"/>
          </a:xfrm>
          <a:prstGeom prst="rect">
            <a:avLst/>
          </a:prstGeom>
          <a:solidFill>
            <a:schemeClr val="accent1">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01"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6462" y="3373935"/>
            <a:ext cx="1619827" cy="176400"/>
          </a:xfrm>
          <a:prstGeom prst="rect">
            <a:avLst/>
          </a:prstGeom>
          <a:solidFill>
            <a:schemeClr val="accent1">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03" name="62 Conector recto">
            <a:extLst>
              <a:ext uri="{FF2B5EF4-FFF2-40B4-BE49-F238E27FC236}">
                <a16:creationId xmlns:a16="http://schemas.microsoft.com/office/drawing/2014/main" id="{72F45F02-2A4A-418D-808C-4A658A0DC959}"/>
              </a:ext>
            </a:extLst>
          </p:cNvPr>
          <p:cNvCxnSpPr>
            <a:cxnSpLocks/>
            <a:stCxn id="158" idx="1"/>
            <a:endCxn id="65" idx="4"/>
          </p:cNvCxnSpPr>
          <p:nvPr/>
        </p:nvCxnSpPr>
        <p:spPr bwMode="auto">
          <a:xfrm flipV="1">
            <a:off x="5431792" y="1873289"/>
            <a:ext cx="25331" cy="373641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09" name="Conector recto de flecha 108">
            <a:extLst>
              <a:ext uri="{FF2B5EF4-FFF2-40B4-BE49-F238E27FC236}">
                <a16:creationId xmlns:a16="http://schemas.microsoft.com/office/drawing/2014/main" id="{A724E647-7585-4A4E-BEE6-DACD518DAFB0}"/>
              </a:ext>
            </a:extLst>
          </p:cNvPr>
          <p:cNvCxnSpPr>
            <a:cxnSpLocks/>
            <a:stCxn id="35" idx="3"/>
            <a:endCxn id="112" idx="1"/>
          </p:cNvCxnSpPr>
          <p:nvPr/>
        </p:nvCxnSpPr>
        <p:spPr>
          <a:xfrm flipV="1">
            <a:off x="2902852" y="3951618"/>
            <a:ext cx="69914" cy="693"/>
          </a:xfrm>
          <a:prstGeom prst="straightConnector1">
            <a:avLst/>
          </a:prstGeom>
          <a:noFill/>
          <a:ln w="9525" cap="flat" cmpd="sng" algn="ctr">
            <a:solidFill>
              <a:srgbClr val="698236"/>
            </a:solidFill>
            <a:prstDash val="dash"/>
            <a:round/>
            <a:headEnd type="none" w="med" len="med"/>
            <a:tailEnd type="none" w="med" len="med"/>
          </a:ln>
          <a:effectLst/>
        </p:spPr>
      </p:cxnSp>
      <p:sp>
        <p:nvSpPr>
          <p:cNvPr id="112"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72766" y="3863418"/>
            <a:ext cx="872303" cy="176400"/>
          </a:xfrm>
          <a:prstGeom prst="rect">
            <a:avLst/>
          </a:prstGeom>
          <a:solidFill>
            <a:schemeClr val="accent1">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15" name="62 Conector recto">
            <a:extLst>
              <a:ext uri="{FF2B5EF4-FFF2-40B4-BE49-F238E27FC236}">
                <a16:creationId xmlns:a16="http://schemas.microsoft.com/office/drawing/2014/main" id="{72F45F02-2A4A-418D-808C-4A658A0DC959}"/>
              </a:ext>
            </a:extLst>
          </p:cNvPr>
          <p:cNvCxnSpPr>
            <a:cxnSpLocks/>
            <a:stCxn id="112" idx="3"/>
            <a:endCxn id="25" idx="4"/>
          </p:cNvCxnSpPr>
          <p:nvPr/>
        </p:nvCxnSpPr>
        <p:spPr bwMode="auto">
          <a:xfrm flipV="1">
            <a:off x="3845069" y="1871769"/>
            <a:ext cx="3803" cy="2079849"/>
          </a:xfrm>
          <a:prstGeom prst="line">
            <a:avLst/>
          </a:prstGeom>
          <a:ln/>
        </p:spPr>
        <p:style>
          <a:lnRef idx="1">
            <a:schemeClr val="accent3"/>
          </a:lnRef>
          <a:fillRef idx="0">
            <a:schemeClr val="accent3"/>
          </a:fillRef>
          <a:effectRef idx="0">
            <a:schemeClr val="accent3"/>
          </a:effectRef>
          <a:fontRef idx="minor">
            <a:schemeClr val="tx1"/>
          </a:fontRef>
        </p:style>
      </p:cxnSp>
      <p:sp>
        <p:nvSpPr>
          <p:cNvPr id="123"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66936" y="4313869"/>
            <a:ext cx="1655242" cy="174642"/>
          </a:xfrm>
          <a:prstGeom prst="rect">
            <a:avLst/>
          </a:prstGeom>
          <a:solidFill>
            <a:schemeClr val="accent1">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2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4607571" y="4741622"/>
            <a:ext cx="4068161" cy="176400"/>
          </a:xfrm>
          <a:prstGeom prst="rect">
            <a:avLst/>
          </a:prstGeom>
          <a:solidFill>
            <a:schemeClr val="accent6">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4"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6238088" y="5084090"/>
            <a:ext cx="3256991" cy="176400"/>
          </a:xfrm>
          <a:prstGeom prst="rect">
            <a:avLst/>
          </a:prstGeom>
          <a:solidFill>
            <a:schemeClr val="accent6">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7" name="Rectángulo 156">
            <a:extLst>
              <a:ext uri="{FF2B5EF4-FFF2-40B4-BE49-F238E27FC236}">
                <a16:creationId xmlns:a16="http://schemas.microsoft.com/office/drawing/2014/main" id="{430FA9CF-F4BB-400A-922A-0AB1B878E159}"/>
              </a:ext>
            </a:extLst>
          </p:cNvPr>
          <p:cNvSpPr/>
          <p:nvPr/>
        </p:nvSpPr>
        <p:spPr>
          <a:xfrm>
            <a:off x="-37294" y="5375575"/>
            <a:ext cx="3010060" cy="461665"/>
          </a:xfrm>
          <a:prstGeom prst="rect">
            <a:avLst/>
          </a:prstGeom>
        </p:spPr>
        <p:txBody>
          <a:bodyPr wrap="square">
            <a:spAutoFit/>
          </a:bodyPr>
          <a:lstStyle/>
          <a:p>
            <a:pPr algn="r" defTabSz="1219170">
              <a:defRPr/>
            </a:pPr>
            <a:r>
              <a:rPr lang="es-CL" sz="1200" b="1" kern="0" dirty="0">
                <a:solidFill>
                  <a:prstClr val="black"/>
                </a:solidFill>
              </a:rPr>
              <a:t>Actividad 3.3. </a:t>
            </a:r>
            <a:r>
              <a:rPr lang="es-CL" sz="1200" dirty="0"/>
              <a:t>Control de calidad interna y externa</a:t>
            </a:r>
          </a:p>
        </p:txBody>
      </p:sp>
      <p:sp>
        <p:nvSpPr>
          <p:cNvPr id="158"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5431792" y="5521502"/>
            <a:ext cx="4068161" cy="176400"/>
          </a:xfrm>
          <a:prstGeom prst="rect">
            <a:avLst/>
          </a:prstGeom>
          <a:solidFill>
            <a:schemeClr val="accent6">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6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495080" y="5903164"/>
            <a:ext cx="1571151" cy="176400"/>
          </a:xfrm>
          <a:prstGeom prst="rect">
            <a:avLst/>
          </a:prstGeom>
          <a:solidFill>
            <a:schemeClr val="accent6">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67" name="Conector recto de flecha 166">
            <a:extLst>
              <a:ext uri="{FF2B5EF4-FFF2-40B4-BE49-F238E27FC236}">
                <a16:creationId xmlns:a16="http://schemas.microsoft.com/office/drawing/2014/main" id="{28B428DD-247B-4A6D-9BD6-873D2F09512F}"/>
              </a:ext>
            </a:extLst>
          </p:cNvPr>
          <p:cNvCxnSpPr>
            <a:cxnSpLocks/>
            <a:stCxn id="98" idx="3"/>
            <a:endCxn id="165" idx="1"/>
          </p:cNvCxnSpPr>
          <p:nvPr/>
        </p:nvCxnSpPr>
        <p:spPr>
          <a:xfrm>
            <a:off x="2931707" y="5982051"/>
            <a:ext cx="6563373" cy="9313"/>
          </a:xfrm>
          <a:prstGeom prst="straightConnector1">
            <a:avLst/>
          </a:prstGeom>
          <a:noFill/>
          <a:ln w="9525" cap="flat" cmpd="sng" algn="ctr">
            <a:solidFill>
              <a:srgbClr val="83A244"/>
            </a:solidFill>
            <a:prstDash val="dash"/>
            <a:round/>
            <a:headEnd type="none" w="med" len="med"/>
            <a:tailEnd type="none" w="med" len="med"/>
          </a:ln>
          <a:effectLst/>
        </p:spPr>
      </p:cxnSp>
      <p:sp>
        <p:nvSpPr>
          <p:cNvPr id="176" name="Rectángulo 175">
            <a:extLst>
              <a:ext uri="{FF2B5EF4-FFF2-40B4-BE49-F238E27FC236}">
                <a16:creationId xmlns:a16="http://schemas.microsoft.com/office/drawing/2014/main" id="{901BACA0-D4F3-4679-9BB9-25587707176C}"/>
              </a:ext>
            </a:extLst>
          </p:cNvPr>
          <p:cNvSpPr/>
          <p:nvPr/>
        </p:nvSpPr>
        <p:spPr>
          <a:xfrm>
            <a:off x="-37294" y="6171530"/>
            <a:ext cx="3010060" cy="276999"/>
          </a:xfrm>
          <a:prstGeom prst="rect">
            <a:avLst/>
          </a:prstGeom>
        </p:spPr>
        <p:txBody>
          <a:bodyPr wrap="square">
            <a:spAutoFit/>
          </a:bodyPr>
          <a:lstStyle/>
          <a:p>
            <a:pPr algn="r" defTabSz="1219170">
              <a:defRPr/>
            </a:pPr>
            <a:r>
              <a:rPr lang="es-CL" sz="1200" b="1" kern="0" dirty="0">
                <a:solidFill>
                  <a:prstClr val="black"/>
                </a:solidFill>
              </a:rPr>
              <a:t>Actividad 3.5. </a:t>
            </a:r>
            <a:r>
              <a:rPr lang="es-CL" sz="1200" kern="0" dirty="0">
                <a:solidFill>
                  <a:prstClr val="black"/>
                </a:solidFill>
              </a:rPr>
              <a:t>Reporte</a:t>
            </a:r>
          </a:p>
        </p:txBody>
      </p:sp>
      <p:sp>
        <p:nvSpPr>
          <p:cNvPr id="177"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512617" y="6261545"/>
            <a:ext cx="1571151" cy="176400"/>
          </a:xfrm>
          <a:prstGeom prst="rect">
            <a:avLst/>
          </a:prstGeom>
          <a:solidFill>
            <a:schemeClr val="accent2">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80" name="Conector recto de flecha 179">
            <a:extLst>
              <a:ext uri="{FF2B5EF4-FFF2-40B4-BE49-F238E27FC236}">
                <a16:creationId xmlns:a16="http://schemas.microsoft.com/office/drawing/2014/main" id="{28B428DD-247B-4A6D-9BD6-873D2F09512F}"/>
              </a:ext>
            </a:extLst>
          </p:cNvPr>
          <p:cNvCxnSpPr>
            <a:cxnSpLocks/>
            <a:stCxn id="176" idx="3"/>
            <a:endCxn id="177" idx="1"/>
          </p:cNvCxnSpPr>
          <p:nvPr/>
        </p:nvCxnSpPr>
        <p:spPr>
          <a:xfrm>
            <a:off x="2972766" y="6310030"/>
            <a:ext cx="6539851" cy="39715"/>
          </a:xfrm>
          <a:prstGeom prst="straightConnector1">
            <a:avLst/>
          </a:prstGeom>
          <a:noFill/>
          <a:ln w="9525" cap="flat" cmpd="sng" algn="ctr">
            <a:solidFill>
              <a:srgbClr val="83A244"/>
            </a:solidFill>
            <a:prstDash val="dash"/>
            <a:round/>
            <a:headEnd type="none" w="med" len="med"/>
            <a:tailEnd type="none" w="med" len="med"/>
          </a:ln>
          <a:effectLst/>
        </p:spPr>
      </p:cxnSp>
    </p:spTree>
    <p:extLst>
      <p:ext uri="{BB962C8B-B14F-4D97-AF65-F5344CB8AC3E}">
        <p14:creationId xmlns:p14="http://schemas.microsoft.com/office/powerpoint/2010/main" val="42745221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RESULTADOS FASE 1</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29</a:t>
            </a:fld>
            <a:endParaRPr lang="es-ES_tradnl" dirty="0"/>
          </a:p>
        </p:txBody>
      </p:sp>
    </p:spTree>
    <p:extLst>
      <p:ext uri="{BB962C8B-B14F-4D97-AF65-F5344CB8AC3E}">
        <p14:creationId xmlns:p14="http://schemas.microsoft.com/office/powerpoint/2010/main" val="610150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ANTECEDENTES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3</a:t>
            </a:fld>
            <a:endParaRPr lang="es-ES_tradnl" dirty="0"/>
          </a:p>
        </p:txBody>
      </p:sp>
    </p:spTree>
    <p:extLst>
      <p:ext uri="{BB962C8B-B14F-4D97-AF65-F5344CB8AC3E}">
        <p14:creationId xmlns:p14="http://schemas.microsoft.com/office/powerpoint/2010/main" val="1215642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0" y="7407"/>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6525371" y="0"/>
            <a:ext cx="6288505" cy="6858000"/>
          </a:xfrm>
          <a:prstGeom prst="rect">
            <a:avLst/>
          </a:prstGeom>
        </p:spPr>
      </p:pic>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
        <p:nvSpPr>
          <p:cNvPr id="9" name="Rectángulo 8">
            <a:extLst>
              <a:ext uri="{FF2B5EF4-FFF2-40B4-BE49-F238E27FC236}">
                <a16:creationId xmlns:a16="http://schemas.microsoft.com/office/drawing/2014/main" id="{6306831A-D800-484F-8F0F-1C45BE298F4F}"/>
              </a:ext>
            </a:extLst>
          </p:cNvPr>
          <p:cNvSpPr/>
          <p:nvPr/>
        </p:nvSpPr>
        <p:spPr>
          <a:xfrm>
            <a:off x="95903" y="109868"/>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Tree>
    <p:extLst>
      <p:ext uri="{BB962C8B-B14F-4D97-AF65-F5344CB8AC3E}">
        <p14:creationId xmlns:p14="http://schemas.microsoft.com/office/powerpoint/2010/main" val="114867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2929217" y="0"/>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2951747" y="0"/>
            <a:ext cx="6288505" cy="6858000"/>
          </a:xfrm>
          <a:prstGeom prst="rect">
            <a:avLst/>
          </a:prstGeom>
        </p:spPr>
      </p:pic>
      <p:sp>
        <p:nvSpPr>
          <p:cNvPr id="9" name="Rectángulo 8">
            <a:extLst>
              <a:ext uri="{FF2B5EF4-FFF2-40B4-BE49-F238E27FC236}">
                <a16:creationId xmlns:a16="http://schemas.microsoft.com/office/drawing/2014/main" id="{6306831A-D800-484F-8F0F-1C45BE298F4F}"/>
              </a:ext>
            </a:extLst>
          </p:cNvPr>
          <p:cNvSpPr/>
          <p:nvPr/>
        </p:nvSpPr>
        <p:spPr>
          <a:xfrm>
            <a:off x="-1"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Tree>
    <p:extLst>
      <p:ext uri="{BB962C8B-B14F-4D97-AF65-F5344CB8AC3E}">
        <p14:creationId xmlns:p14="http://schemas.microsoft.com/office/powerpoint/2010/main" val="5146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62C26DB-A6A8-4269-8CDE-8F63B031306F}"/>
              </a:ext>
            </a:extLst>
          </p:cNvPr>
          <p:cNvPicPr>
            <a:picLocks noChangeAspect="1"/>
          </p:cNvPicPr>
          <p:nvPr/>
        </p:nvPicPr>
        <p:blipFill rotWithShape="1">
          <a:blip r:embed="rId2"/>
          <a:srcRect l="18453" r="14076"/>
          <a:stretch/>
        </p:blipFill>
        <p:spPr>
          <a:xfrm>
            <a:off x="-936173" y="-32657"/>
            <a:ext cx="6574973" cy="6858000"/>
          </a:xfrm>
          <a:prstGeom prst="rect">
            <a:avLst/>
          </a:prstGeom>
        </p:spPr>
      </p:pic>
      <p:pic>
        <p:nvPicPr>
          <p:cNvPr id="5" name="Imagen 4">
            <a:extLst>
              <a:ext uri="{FF2B5EF4-FFF2-40B4-BE49-F238E27FC236}">
                <a16:creationId xmlns:a16="http://schemas.microsoft.com/office/drawing/2014/main" id="{5D825CA1-0C71-4B1E-B7E0-27DAA893D255}"/>
              </a:ext>
            </a:extLst>
          </p:cNvPr>
          <p:cNvPicPr>
            <a:picLocks noChangeAspect="1"/>
          </p:cNvPicPr>
          <p:nvPr/>
        </p:nvPicPr>
        <p:blipFill rotWithShape="1">
          <a:blip r:embed="rId3"/>
          <a:srcRect l="19037" r="12422"/>
          <a:stretch/>
        </p:blipFill>
        <p:spPr>
          <a:xfrm>
            <a:off x="5812970" y="-32657"/>
            <a:ext cx="6694715" cy="6858000"/>
          </a:xfrm>
          <a:prstGeom prst="rect">
            <a:avLst/>
          </a:prstGeom>
        </p:spPr>
      </p:pic>
      <p:sp>
        <p:nvSpPr>
          <p:cNvPr id="6" name="Rectángulo 5">
            <a:extLst>
              <a:ext uri="{FF2B5EF4-FFF2-40B4-BE49-F238E27FC236}">
                <a16:creationId xmlns:a16="http://schemas.microsoft.com/office/drawing/2014/main" id="{2B26D25E-23DF-4D58-BE38-F87CAEE5A4C5}"/>
              </a:ext>
            </a:extLst>
          </p:cNvPr>
          <p:cNvSpPr/>
          <p:nvPr/>
        </p:nvSpPr>
        <p:spPr>
          <a:xfrm>
            <a:off x="-936173" y="-870858"/>
            <a:ext cx="13443858" cy="849086"/>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a:latin typeface="Agency FB" panose="020B0503020202020204" pitchFamily="34" charset="0"/>
              </a:rPr>
              <a:t>Ejemplo de mosaico de imagen Landsat 2016 con Corrección de Nubes </a:t>
            </a:r>
            <a:endParaRPr lang="es-HN" sz="4000" b="1" dirty="0">
              <a:latin typeface="Agency FB" panose="020B0503020202020204" pitchFamily="34" charset="0"/>
            </a:endParaRPr>
          </a:p>
        </p:txBody>
      </p:sp>
    </p:spTree>
    <p:extLst>
      <p:ext uri="{BB962C8B-B14F-4D97-AF65-F5344CB8AC3E}">
        <p14:creationId xmlns:p14="http://schemas.microsoft.com/office/powerpoint/2010/main" val="26039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DC2E43-DBB9-4B4A-B182-316BBA1528AD}"/>
              </a:ext>
            </a:extLst>
          </p:cNvPr>
          <p:cNvPicPr>
            <a:picLocks noChangeAspect="1"/>
          </p:cNvPicPr>
          <p:nvPr/>
        </p:nvPicPr>
        <p:blipFill>
          <a:blip r:embed="rId2"/>
          <a:stretch>
            <a:fillRect/>
          </a:stretch>
        </p:blipFill>
        <p:spPr>
          <a:xfrm>
            <a:off x="0" y="550139"/>
            <a:ext cx="12192000" cy="6307861"/>
          </a:xfrm>
          <a:prstGeom prst="rect">
            <a:avLst/>
          </a:prstGeom>
        </p:spPr>
      </p:pic>
      <p:pic>
        <p:nvPicPr>
          <p:cNvPr id="5" name="Imagen 4">
            <a:extLst>
              <a:ext uri="{FF2B5EF4-FFF2-40B4-BE49-F238E27FC236}">
                <a16:creationId xmlns:a16="http://schemas.microsoft.com/office/drawing/2014/main" id="{B2CCB5CE-A322-4190-8634-990F7D3E995B}"/>
              </a:ext>
            </a:extLst>
          </p:cNvPr>
          <p:cNvPicPr>
            <a:picLocks noChangeAspect="1"/>
          </p:cNvPicPr>
          <p:nvPr/>
        </p:nvPicPr>
        <p:blipFill>
          <a:blip r:embed="rId3"/>
          <a:stretch>
            <a:fillRect/>
          </a:stretch>
        </p:blipFill>
        <p:spPr>
          <a:xfrm>
            <a:off x="0" y="541856"/>
            <a:ext cx="12192000" cy="6316144"/>
          </a:xfrm>
          <a:prstGeom prst="rect">
            <a:avLst/>
          </a:prstGeom>
        </p:spPr>
      </p:pic>
      <p:sp>
        <p:nvSpPr>
          <p:cNvPr id="6" name="Rectángulo 5">
            <a:extLst>
              <a:ext uri="{FF2B5EF4-FFF2-40B4-BE49-F238E27FC236}">
                <a16:creationId xmlns:a16="http://schemas.microsoft.com/office/drawing/2014/main" id="{9D8E7781-59D1-4EE4-80BB-95E5D0C14C9D}"/>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topográfica </a:t>
            </a:r>
            <a:endParaRPr lang="es-HN" sz="2800" b="1" dirty="0">
              <a:latin typeface="Agency FB" panose="020B0503020202020204" pitchFamily="34" charset="0"/>
            </a:endParaRPr>
          </a:p>
        </p:txBody>
      </p:sp>
      <p:sp>
        <p:nvSpPr>
          <p:cNvPr id="8" name="Rectángulo 7">
            <a:extLst>
              <a:ext uri="{FF2B5EF4-FFF2-40B4-BE49-F238E27FC236}">
                <a16:creationId xmlns:a16="http://schemas.microsoft.com/office/drawing/2014/main" id="{1D4FB677-6029-4168-9E9D-74D49A43B837}"/>
              </a:ext>
            </a:extLst>
          </p:cNvPr>
          <p:cNvSpPr/>
          <p:nvPr/>
        </p:nvSpPr>
        <p:spPr>
          <a:xfrm>
            <a:off x="9965377" y="6020790"/>
            <a:ext cx="2226623" cy="680664"/>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Mosaico 2006</a:t>
            </a:r>
            <a:endParaRPr lang="es-HN" sz="2800" b="1" dirty="0">
              <a:latin typeface="Agency FB" panose="020B0503020202020204" pitchFamily="34" charset="0"/>
            </a:endParaRPr>
          </a:p>
        </p:txBody>
      </p:sp>
    </p:spTree>
    <p:extLst>
      <p:ext uri="{BB962C8B-B14F-4D97-AF65-F5344CB8AC3E}">
        <p14:creationId xmlns:p14="http://schemas.microsoft.com/office/powerpoint/2010/main" val="307759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C236005-8EB0-4F41-8CAA-FCB9E34E83D6}"/>
              </a:ext>
            </a:extLst>
          </p:cNvPr>
          <p:cNvSpPr/>
          <p:nvPr/>
        </p:nvSpPr>
        <p:spPr>
          <a:xfrm>
            <a:off x="-213360" y="-182880"/>
            <a:ext cx="12816840" cy="89611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 name="Imagen 1">
            <a:extLst>
              <a:ext uri="{FF2B5EF4-FFF2-40B4-BE49-F238E27FC236}">
                <a16:creationId xmlns:a16="http://schemas.microsoft.com/office/drawing/2014/main" id="{8AAE3B33-F126-4AA7-B834-5E93D43A8E35}"/>
              </a:ext>
            </a:extLst>
          </p:cNvPr>
          <p:cNvPicPr>
            <a:picLocks noChangeAspect="1"/>
          </p:cNvPicPr>
          <p:nvPr/>
        </p:nvPicPr>
        <p:blipFill>
          <a:blip r:embed="rId2"/>
          <a:stretch>
            <a:fillRect/>
          </a:stretch>
        </p:blipFill>
        <p:spPr>
          <a:xfrm>
            <a:off x="0" y="0"/>
            <a:ext cx="3550920" cy="3712127"/>
          </a:xfrm>
          <a:prstGeom prst="rect">
            <a:avLst/>
          </a:prstGeom>
        </p:spPr>
      </p:pic>
      <p:pic>
        <p:nvPicPr>
          <p:cNvPr id="3" name="Imagen 2">
            <a:extLst>
              <a:ext uri="{FF2B5EF4-FFF2-40B4-BE49-F238E27FC236}">
                <a16:creationId xmlns:a16="http://schemas.microsoft.com/office/drawing/2014/main" id="{91F5A176-6E6A-4688-A9D8-2DA6AB80F0C5}"/>
              </a:ext>
            </a:extLst>
          </p:cNvPr>
          <p:cNvPicPr>
            <a:picLocks noChangeAspect="1"/>
          </p:cNvPicPr>
          <p:nvPr/>
        </p:nvPicPr>
        <p:blipFill>
          <a:blip r:embed="rId3"/>
          <a:stretch>
            <a:fillRect/>
          </a:stretch>
        </p:blipFill>
        <p:spPr>
          <a:xfrm>
            <a:off x="4103914" y="0"/>
            <a:ext cx="3960344" cy="3722914"/>
          </a:xfrm>
          <a:prstGeom prst="rect">
            <a:avLst/>
          </a:prstGeom>
        </p:spPr>
      </p:pic>
      <p:pic>
        <p:nvPicPr>
          <p:cNvPr id="4" name="Imagen 3">
            <a:extLst>
              <a:ext uri="{FF2B5EF4-FFF2-40B4-BE49-F238E27FC236}">
                <a16:creationId xmlns:a16="http://schemas.microsoft.com/office/drawing/2014/main" id="{E81FD6A4-A38E-4CDC-A78C-0E97A9F56617}"/>
              </a:ext>
            </a:extLst>
          </p:cNvPr>
          <p:cNvPicPr>
            <a:picLocks noChangeAspect="1"/>
          </p:cNvPicPr>
          <p:nvPr/>
        </p:nvPicPr>
        <p:blipFill>
          <a:blip r:embed="rId4"/>
          <a:stretch>
            <a:fillRect/>
          </a:stretch>
        </p:blipFill>
        <p:spPr>
          <a:xfrm>
            <a:off x="8207429" y="-1"/>
            <a:ext cx="4205185" cy="3691497"/>
          </a:xfrm>
          <a:prstGeom prst="rect">
            <a:avLst/>
          </a:prstGeom>
        </p:spPr>
      </p:pic>
      <p:pic>
        <p:nvPicPr>
          <p:cNvPr id="5" name="Imagen 4">
            <a:extLst>
              <a:ext uri="{FF2B5EF4-FFF2-40B4-BE49-F238E27FC236}">
                <a16:creationId xmlns:a16="http://schemas.microsoft.com/office/drawing/2014/main" id="{F41D7CB5-5733-445A-B14F-1FBE65AD110C}"/>
              </a:ext>
            </a:extLst>
          </p:cNvPr>
          <p:cNvPicPr>
            <a:picLocks noChangeAspect="1"/>
          </p:cNvPicPr>
          <p:nvPr/>
        </p:nvPicPr>
        <p:blipFill>
          <a:blip r:embed="rId5"/>
          <a:stretch>
            <a:fillRect/>
          </a:stretch>
        </p:blipFill>
        <p:spPr>
          <a:xfrm>
            <a:off x="1405720" y="3868782"/>
            <a:ext cx="4910140" cy="4659085"/>
          </a:xfrm>
          <a:prstGeom prst="rect">
            <a:avLst/>
          </a:prstGeom>
        </p:spPr>
      </p:pic>
      <p:pic>
        <p:nvPicPr>
          <p:cNvPr id="6" name="Imagen 5">
            <a:extLst>
              <a:ext uri="{FF2B5EF4-FFF2-40B4-BE49-F238E27FC236}">
                <a16:creationId xmlns:a16="http://schemas.microsoft.com/office/drawing/2014/main" id="{18A5C36F-0F11-4AFA-B429-CE7A07E94B40}"/>
              </a:ext>
            </a:extLst>
          </p:cNvPr>
          <p:cNvPicPr>
            <a:picLocks noChangeAspect="1"/>
          </p:cNvPicPr>
          <p:nvPr/>
        </p:nvPicPr>
        <p:blipFill rotWithShape="1">
          <a:blip r:embed="rId6"/>
          <a:srcRect l="4507" r="16479"/>
          <a:stretch/>
        </p:blipFill>
        <p:spPr>
          <a:xfrm>
            <a:off x="6512592" y="3868782"/>
            <a:ext cx="4636899" cy="4659085"/>
          </a:xfrm>
          <a:prstGeom prst="rect">
            <a:avLst/>
          </a:prstGeom>
        </p:spPr>
      </p:pic>
    </p:spTree>
    <p:extLst>
      <p:ext uri="{BB962C8B-B14F-4D97-AF65-F5344CB8AC3E}">
        <p14:creationId xmlns:p14="http://schemas.microsoft.com/office/powerpoint/2010/main" val="383843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B640D5-154E-4F1D-A2D2-87717469429D}"/>
              </a:ext>
            </a:extLst>
          </p:cNvPr>
          <p:cNvSpPr txBox="1"/>
          <p:nvPr/>
        </p:nvSpPr>
        <p:spPr>
          <a:xfrm>
            <a:off x="508958" y="1337094"/>
            <a:ext cx="1061050" cy="2862322"/>
          </a:xfrm>
          <a:prstGeom prst="rect">
            <a:avLst/>
          </a:prstGeom>
          <a:noFill/>
        </p:spPr>
        <p:txBody>
          <a:bodyPr wrap="square" rtlCol="0">
            <a:spAutoFit/>
          </a:bodyPr>
          <a:lstStyle/>
          <a:p>
            <a:r>
              <a:rPr lang="es-MX" dirty="0"/>
              <a:t>609 Muestras en GEE</a:t>
            </a:r>
          </a:p>
          <a:p>
            <a:endParaRPr lang="es-MX" dirty="0"/>
          </a:p>
          <a:p>
            <a:r>
              <a:rPr lang="es-MX" dirty="0"/>
              <a:t>43,488 Muestras GT</a:t>
            </a:r>
          </a:p>
          <a:p>
            <a:endParaRPr lang="es-MX" dirty="0"/>
          </a:p>
          <a:p>
            <a:r>
              <a:rPr lang="es-HN" dirty="0"/>
              <a:t>44,097‬ Muestras</a:t>
            </a:r>
          </a:p>
        </p:txBody>
      </p:sp>
      <p:pic>
        <p:nvPicPr>
          <p:cNvPr id="3" name="Imagen 2">
            <a:extLst>
              <a:ext uri="{FF2B5EF4-FFF2-40B4-BE49-F238E27FC236}">
                <a16:creationId xmlns:a16="http://schemas.microsoft.com/office/drawing/2014/main" id="{246FFD03-224F-402E-8F98-66C1A703E693}"/>
              </a:ext>
            </a:extLst>
          </p:cNvPr>
          <p:cNvPicPr>
            <a:picLocks noChangeAspect="1"/>
          </p:cNvPicPr>
          <p:nvPr/>
        </p:nvPicPr>
        <p:blipFill>
          <a:blip r:embed="rId2"/>
          <a:stretch>
            <a:fillRect/>
          </a:stretch>
        </p:blipFill>
        <p:spPr>
          <a:xfrm>
            <a:off x="4563678" y="-250372"/>
            <a:ext cx="8638127" cy="6858000"/>
          </a:xfrm>
          <a:prstGeom prst="rect">
            <a:avLst/>
          </a:prstGeom>
        </p:spPr>
      </p:pic>
    </p:spTree>
    <p:extLst>
      <p:ext uri="{BB962C8B-B14F-4D97-AF65-F5344CB8AC3E}">
        <p14:creationId xmlns:p14="http://schemas.microsoft.com/office/powerpoint/2010/main" val="865601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EBBA2A0-279A-4D4A-86B6-9B05F0F347A7}"/>
              </a:ext>
            </a:extLst>
          </p:cNvPr>
          <p:cNvSpPr/>
          <p:nvPr/>
        </p:nvSpPr>
        <p:spPr>
          <a:xfrm>
            <a:off x="336430" y="159588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construir Mosaicos libres de nubes</a:t>
            </a:r>
            <a:endParaRPr lang="es-HN" sz="3200" b="1" dirty="0"/>
          </a:p>
        </p:txBody>
      </p:sp>
      <p:sp>
        <p:nvSpPr>
          <p:cNvPr id="3" name="Rectángulo 2">
            <a:extLst>
              <a:ext uri="{FF2B5EF4-FFF2-40B4-BE49-F238E27FC236}">
                <a16:creationId xmlns:a16="http://schemas.microsoft.com/office/drawing/2014/main" id="{B3B7EB25-384B-44B5-8364-4FE1F7A4EA9F}"/>
              </a:ext>
            </a:extLst>
          </p:cNvPr>
          <p:cNvSpPr/>
          <p:nvPr/>
        </p:nvSpPr>
        <p:spPr>
          <a:xfrm>
            <a:off x="336429" y="3197520"/>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corrección topográfica de mosaico</a:t>
            </a:r>
            <a:endParaRPr lang="es-HN" sz="3200" b="1" dirty="0"/>
          </a:p>
        </p:txBody>
      </p:sp>
      <p:sp>
        <p:nvSpPr>
          <p:cNvPr id="4" name="Rectángulo 3">
            <a:extLst>
              <a:ext uri="{FF2B5EF4-FFF2-40B4-BE49-F238E27FC236}">
                <a16:creationId xmlns:a16="http://schemas.microsoft.com/office/drawing/2014/main" id="{3ACA3A1F-48CD-4386-80A5-99F21F95E156}"/>
              </a:ext>
            </a:extLst>
          </p:cNvPr>
          <p:cNvSpPr/>
          <p:nvPr/>
        </p:nvSpPr>
        <p:spPr>
          <a:xfrm>
            <a:off x="336428" y="485954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el análisis de Dinámica</a:t>
            </a:r>
            <a:endParaRPr lang="es-HN" sz="3200" b="1" dirty="0"/>
          </a:p>
        </p:txBody>
      </p:sp>
      <p:sp>
        <p:nvSpPr>
          <p:cNvPr id="5" name="Elipse 4">
            <a:extLst>
              <a:ext uri="{FF2B5EF4-FFF2-40B4-BE49-F238E27FC236}">
                <a16:creationId xmlns:a16="http://schemas.microsoft.com/office/drawing/2014/main" id="{B3911016-7B3E-4705-A849-7BE26935C6D8}"/>
              </a:ext>
            </a:extLst>
          </p:cNvPr>
          <p:cNvSpPr/>
          <p:nvPr/>
        </p:nvSpPr>
        <p:spPr>
          <a:xfrm>
            <a:off x="172528" y="131983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1</a:t>
            </a:r>
            <a:endParaRPr lang="es-HN" sz="4400" b="1" dirty="0"/>
          </a:p>
        </p:txBody>
      </p:sp>
      <p:sp>
        <p:nvSpPr>
          <p:cNvPr id="7" name="Elipse 6">
            <a:extLst>
              <a:ext uri="{FF2B5EF4-FFF2-40B4-BE49-F238E27FC236}">
                <a16:creationId xmlns:a16="http://schemas.microsoft.com/office/drawing/2014/main" id="{A87EF388-677A-47F1-8981-4AE5F139F541}"/>
              </a:ext>
            </a:extLst>
          </p:cNvPr>
          <p:cNvSpPr/>
          <p:nvPr/>
        </p:nvSpPr>
        <p:spPr>
          <a:xfrm>
            <a:off x="163902" y="285677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2</a:t>
            </a:r>
            <a:endParaRPr lang="es-HN" sz="4400" b="1" dirty="0"/>
          </a:p>
        </p:txBody>
      </p:sp>
      <p:sp>
        <p:nvSpPr>
          <p:cNvPr id="8" name="Elipse 7">
            <a:extLst>
              <a:ext uri="{FF2B5EF4-FFF2-40B4-BE49-F238E27FC236}">
                <a16:creationId xmlns:a16="http://schemas.microsoft.com/office/drawing/2014/main" id="{7432E222-B659-48EF-9BC7-6D8A91C45240}"/>
              </a:ext>
            </a:extLst>
          </p:cNvPr>
          <p:cNvSpPr/>
          <p:nvPr/>
        </p:nvSpPr>
        <p:spPr>
          <a:xfrm>
            <a:off x="163902" y="4586371"/>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3</a:t>
            </a:r>
            <a:endParaRPr lang="es-HN" sz="4400" b="1" dirty="0"/>
          </a:p>
        </p:txBody>
      </p:sp>
      <p:pic>
        <p:nvPicPr>
          <p:cNvPr id="10" name="Imagen 9">
            <a:extLst>
              <a:ext uri="{FF2B5EF4-FFF2-40B4-BE49-F238E27FC236}">
                <a16:creationId xmlns:a16="http://schemas.microsoft.com/office/drawing/2014/main" id="{43D19E29-B49D-4E52-8FFA-A6CC54668754}"/>
              </a:ext>
            </a:extLst>
          </p:cNvPr>
          <p:cNvPicPr>
            <a:picLocks noChangeAspect="1"/>
          </p:cNvPicPr>
          <p:nvPr/>
        </p:nvPicPr>
        <p:blipFill rotWithShape="1">
          <a:blip r:embed="rId2"/>
          <a:srcRect r="29304"/>
          <a:stretch/>
        </p:blipFill>
        <p:spPr>
          <a:xfrm>
            <a:off x="6170462" y="0"/>
            <a:ext cx="6021538" cy="6858000"/>
          </a:xfrm>
          <a:prstGeom prst="rect">
            <a:avLst/>
          </a:prstGeom>
        </p:spPr>
      </p:pic>
      <p:sp>
        <p:nvSpPr>
          <p:cNvPr id="9" name="Rectángulo 8">
            <a:extLst>
              <a:ext uri="{FF2B5EF4-FFF2-40B4-BE49-F238E27FC236}">
                <a16:creationId xmlns:a16="http://schemas.microsoft.com/office/drawing/2014/main" id="{641C3DAA-E0D6-4D2C-99B3-DBF13404547F}"/>
              </a:ext>
            </a:extLst>
          </p:cNvPr>
          <p:cNvSpPr/>
          <p:nvPr/>
        </p:nvSpPr>
        <p:spPr>
          <a:xfrm>
            <a:off x="5374255" y="232050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342 líneas de código</a:t>
            </a:r>
            <a:endParaRPr lang="es-HN" sz="2400" b="1" dirty="0"/>
          </a:p>
        </p:txBody>
      </p:sp>
      <p:sp>
        <p:nvSpPr>
          <p:cNvPr id="11" name="Rectángulo 10">
            <a:extLst>
              <a:ext uri="{FF2B5EF4-FFF2-40B4-BE49-F238E27FC236}">
                <a16:creationId xmlns:a16="http://schemas.microsoft.com/office/drawing/2014/main" id="{05BC9D32-C50C-4102-8BBF-0418E1235BEA}"/>
              </a:ext>
            </a:extLst>
          </p:cNvPr>
          <p:cNvSpPr/>
          <p:nvPr/>
        </p:nvSpPr>
        <p:spPr>
          <a:xfrm>
            <a:off x="5374255" y="3922138"/>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145 líneas de código</a:t>
            </a:r>
            <a:endParaRPr lang="es-HN" sz="2400" b="1" dirty="0"/>
          </a:p>
        </p:txBody>
      </p:sp>
      <p:sp>
        <p:nvSpPr>
          <p:cNvPr id="12" name="Rectángulo 11">
            <a:extLst>
              <a:ext uri="{FF2B5EF4-FFF2-40B4-BE49-F238E27FC236}">
                <a16:creationId xmlns:a16="http://schemas.microsoft.com/office/drawing/2014/main" id="{AA107CBF-ABF9-426E-96E8-5003CB475006}"/>
              </a:ext>
            </a:extLst>
          </p:cNvPr>
          <p:cNvSpPr/>
          <p:nvPr/>
        </p:nvSpPr>
        <p:spPr>
          <a:xfrm>
            <a:off x="5374255" y="558416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415 líneas de código</a:t>
            </a:r>
            <a:endParaRPr lang="es-HN" sz="2400" b="1" dirty="0"/>
          </a:p>
        </p:txBody>
      </p:sp>
      <p:sp>
        <p:nvSpPr>
          <p:cNvPr id="13" name="Rectángulo 12">
            <a:extLst>
              <a:ext uri="{FF2B5EF4-FFF2-40B4-BE49-F238E27FC236}">
                <a16:creationId xmlns:a16="http://schemas.microsoft.com/office/drawing/2014/main" id="{F2FAD937-213E-4EF6-BF18-60D6A6F9017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Desarrollo de Script</a:t>
            </a:r>
            <a:endParaRPr lang="es-HN" sz="2800" b="1" dirty="0">
              <a:latin typeface="Agency FB" panose="020B0503020202020204" pitchFamily="34" charset="0"/>
            </a:endParaRPr>
          </a:p>
        </p:txBody>
      </p:sp>
    </p:spTree>
    <p:extLst>
      <p:ext uri="{BB962C8B-B14F-4D97-AF65-F5344CB8AC3E}">
        <p14:creationId xmlns:p14="http://schemas.microsoft.com/office/powerpoint/2010/main" val="2168639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D356102-0B40-4179-9202-13E3024699C0}"/>
              </a:ext>
            </a:extLst>
          </p:cNvPr>
          <p:cNvPicPr>
            <a:picLocks noChangeAspect="1"/>
          </p:cNvPicPr>
          <p:nvPr/>
        </p:nvPicPr>
        <p:blipFill>
          <a:blip r:embed="rId2"/>
          <a:stretch>
            <a:fillRect/>
          </a:stretch>
        </p:blipFill>
        <p:spPr>
          <a:xfrm>
            <a:off x="1796467" y="0"/>
            <a:ext cx="8599066" cy="6858000"/>
          </a:xfrm>
          <a:prstGeom prst="rect">
            <a:avLst/>
          </a:prstGeom>
        </p:spPr>
      </p:pic>
      <p:sp>
        <p:nvSpPr>
          <p:cNvPr id="3" name="Rectángulo 2">
            <a:extLst>
              <a:ext uri="{FF2B5EF4-FFF2-40B4-BE49-F238E27FC236}">
                <a16:creationId xmlns:a16="http://schemas.microsoft.com/office/drawing/2014/main" id="{0BFD3A82-E1A4-424E-925B-A91C2195A341}"/>
              </a:ext>
            </a:extLst>
          </p:cNvPr>
          <p:cNvSpPr/>
          <p:nvPr/>
        </p:nvSpPr>
        <p:spPr>
          <a:xfrm>
            <a:off x="0" y="0"/>
            <a:ext cx="4219575"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latin typeface="Agency FB" panose="020B0503020202020204" pitchFamily="34" charset="0"/>
              </a:rPr>
              <a:t>DINÁMICA DE CAMBIO (versión 1.0)</a:t>
            </a:r>
            <a:endParaRPr lang="es-HN" sz="2400" b="1" dirty="0">
              <a:latin typeface="Agency FB" panose="020B0503020202020204" pitchFamily="34" charset="0"/>
            </a:endParaRPr>
          </a:p>
        </p:txBody>
      </p:sp>
    </p:spTree>
    <p:extLst>
      <p:ext uri="{BB962C8B-B14F-4D97-AF65-F5344CB8AC3E}">
        <p14:creationId xmlns:p14="http://schemas.microsoft.com/office/powerpoint/2010/main" val="3401858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924C7C-4D83-40D6-A02A-D35D5C0C52DC}"/>
              </a:ext>
            </a:extLst>
          </p:cNvPr>
          <p:cNvPicPr>
            <a:picLocks noChangeAspect="1"/>
          </p:cNvPicPr>
          <p:nvPr/>
        </p:nvPicPr>
        <p:blipFill rotWithShape="1">
          <a:blip r:embed="rId2"/>
          <a:srcRect t="9438" r="5618" b="4120"/>
          <a:stretch/>
        </p:blipFill>
        <p:spPr>
          <a:xfrm>
            <a:off x="342472" y="784082"/>
            <a:ext cx="11507056" cy="5928189"/>
          </a:xfrm>
          <a:prstGeom prst="rect">
            <a:avLst/>
          </a:prstGeom>
        </p:spPr>
      </p:pic>
      <p:sp>
        <p:nvSpPr>
          <p:cNvPr id="3" name="Rectángulo 2">
            <a:extLst>
              <a:ext uri="{FF2B5EF4-FFF2-40B4-BE49-F238E27FC236}">
                <a16:creationId xmlns:a16="http://schemas.microsoft.com/office/drawing/2014/main" id="{4294BA24-0501-4B43-A9F1-3500A1DA2BCA}"/>
              </a:ext>
            </a:extLst>
          </p:cNvPr>
          <p:cNvSpPr/>
          <p:nvPr/>
        </p:nvSpPr>
        <p:spPr>
          <a:xfrm>
            <a:off x="8917969" y="3545262"/>
            <a:ext cx="1962364" cy="25479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 name="Rectángulo 3">
            <a:extLst>
              <a:ext uri="{FF2B5EF4-FFF2-40B4-BE49-F238E27FC236}">
                <a16:creationId xmlns:a16="http://schemas.microsoft.com/office/drawing/2014/main" id="{69C50E76-88A0-4949-9CAB-CD73D16D1C4A}"/>
              </a:ext>
            </a:extLst>
          </p:cNvPr>
          <p:cNvSpPr/>
          <p:nvPr/>
        </p:nvSpPr>
        <p:spPr>
          <a:xfrm>
            <a:off x="10187796" y="1328468"/>
            <a:ext cx="1661732" cy="21317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Rectángulo 4">
            <a:extLst>
              <a:ext uri="{FF2B5EF4-FFF2-40B4-BE49-F238E27FC236}">
                <a16:creationId xmlns:a16="http://schemas.microsoft.com/office/drawing/2014/main" id="{26A55D79-A444-4B96-80C2-588E7350F46D}"/>
              </a:ext>
            </a:extLst>
          </p:cNvPr>
          <p:cNvSpPr/>
          <p:nvPr/>
        </p:nvSpPr>
        <p:spPr>
          <a:xfrm>
            <a:off x="342472" y="3460234"/>
            <a:ext cx="1962364" cy="3871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cxnSp>
        <p:nvCxnSpPr>
          <p:cNvPr id="7" name="Conector recto de flecha 6">
            <a:extLst>
              <a:ext uri="{FF2B5EF4-FFF2-40B4-BE49-F238E27FC236}">
                <a16:creationId xmlns:a16="http://schemas.microsoft.com/office/drawing/2014/main" id="{11FA30F7-64B4-4427-A69F-80A52C1BAD76}"/>
              </a:ext>
            </a:extLst>
          </p:cNvPr>
          <p:cNvCxnSpPr/>
          <p:nvPr/>
        </p:nvCxnSpPr>
        <p:spPr>
          <a:xfrm>
            <a:off x="905774" y="3864634"/>
            <a:ext cx="0" cy="172736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544414F1-EEDA-445D-8179-F10C9205C8BA}"/>
              </a:ext>
            </a:extLst>
          </p:cNvPr>
          <p:cNvSpPr txBox="1"/>
          <p:nvPr/>
        </p:nvSpPr>
        <p:spPr>
          <a:xfrm>
            <a:off x="342472" y="2394351"/>
            <a:ext cx="1962364" cy="923330"/>
          </a:xfrm>
          <a:prstGeom prst="rect">
            <a:avLst/>
          </a:prstGeom>
          <a:solidFill>
            <a:schemeClr val="bg1">
              <a:lumMod val="85000"/>
            </a:schemeClr>
          </a:solidFill>
        </p:spPr>
        <p:txBody>
          <a:bodyPr wrap="square" rtlCol="0">
            <a:spAutoFit/>
          </a:bodyPr>
          <a:lstStyle/>
          <a:p>
            <a:r>
              <a:rPr lang="es-MX" b="1" dirty="0"/>
              <a:t>En esta sección se asignan las muestras</a:t>
            </a:r>
            <a:endParaRPr lang="es-HN" b="1" dirty="0"/>
          </a:p>
        </p:txBody>
      </p:sp>
      <p:sp>
        <p:nvSpPr>
          <p:cNvPr id="9" name="CuadroTexto 8">
            <a:extLst>
              <a:ext uri="{FF2B5EF4-FFF2-40B4-BE49-F238E27FC236}">
                <a16:creationId xmlns:a16="http://schemas.microsoft.com/office/drawing/2014/main" id="{C3CB23B8-95B5-4BE5-A905-28643AA9A6E7}"/>
              </a:ext>
            </a:extLst>
          </p:cNvPr>
          <p:cNvSpPr txBox="1"/>
          <p:nvPr/>
        </p:nvSpPr>
        <p:spPr>
          <a:xfrm>
            <a:off x="3649039" y="3978736"/>
            <a:ext cx="1962364" cy="1200329"/>
          </a:xfrm>
          <a:prstGeom prst="rect">
            <a:avLst/>
          </a:prstGeom>
          <a:solidFill>
            <a:schemeClr val="bg1">
              <a:lumMod val="85000"/>
            </a:schemeClr>
          </a:solidFill>
        </p:spPr>
        <p:txBody>
          <a:bodyPr wrap="square" rtlCol="0">
            <a:spAutoFit/>
          </a:bodyPr>
          <a:lstStyle/>
          <a:p>
            <a:r>
              <a:rPr lang="es-MX" b="1" dirty="0"/>
              <a:t>Dentro del código se asignada el código en función de la cuadricula</a:t>
            </a:r>
            <a:endParaRPr lang="es-HN" b="1" dirty="0"/>
          </a:p>
        </p:txBody>
      </p:sp>
      <p:sp>
        <p:nvSpPr>
          <p:cNvPr id="10" name="CuadroTexto 9">
            <a:extLst>
              <a:ext uri="{FF2B5EF4-FFF2-40B4-BE49-F238E27FC236}">
                <a16:creationId xmlns:a16="http://schemas.microsoft.com/office/drawing/2014/main" id="{14D80347-DB3C-49A9-A41D-CF7B61A6B741}"/>
              </a:ext>
            </a:extLst>
          </p:cNvPr>
          <p:cNvSpPr txBox="1"/>
          <p:nvPr/>
        </p:nvSpPr>
        <p:spPr>
          <a:xfrm>
            <a:off x="6955605" y="3527988"/>
            <a:ext cx="1962364" cy="646331"/>
          </a:xfrm>
          <a:prstGeom prst="rect">
            <a:avLst/>
          </a:prstGeom>
          <a:solidFill>
            <a:schemeClr val="bg1">
              <a:lumMod val="85000"/>
            </a:schemeClr>
          </a:solidFill>
        </p:spPr>
        <p:txBody>
          <a:bodyPr wrap="square" rtlCol="0">
            <a:spAutoFit/>
          </a:bodyPr>
          <a:lstStyle/>
          <a:p>
            <a:r>
              <a:rPr lang="es-MX" b="1" dirty="0"/>
              <a:t>Herramientas de visualización</a:t>
            </a:r>
            <a:endParaRPr lang="es-HN" b="1" dirty="0"/>
          </a:p>
        </p:txBody>
      </p:sp>
      <p:sp>
        <p:nvSpPr>
          <p:cNvPr id="11" name="CuadroTexto 10">
            <a:extLst>
              <a:ext uri="{FF2B5EF4-FFF2-40B4-BE49-F238E27FC236}">
                <a16:creationId xmlns:a16="http://schemas.microsoft.com/office/drawing/2014/main" id="{BB0E022C-1AA1-420B-9593-1172791EB2AF}"/>
              </a:ext>
            </a:extLst>
          </p:cNvPr>
          <p:cNvSpPr txBox="1"/>
          <p:nvPr/>
        </p:nvSpPr>
        <p:spPr>
          <a:xfrm>
            <a:off x="8108670" y="1980985"/>
            <a:ext cx="1962364" cy="646331"/>
          </a:xfrm>
          <a:prstGeom prst="rect">
            <a:avLst/>
          </a:prstGeom>
          <a:solidFill>
            <a:schemeClr val="bg1">
              <a:lumMod val="85000"/>
            </a:schemeClr>
          </a:solidFill>
        </p:spPr>
        <p:txBody>
          <a:bodyPr wrap="square" rtlCol="0">
            <a:spAutoFit/>
          </a:bodyPr>
          <a:lstStyle/>
          <a:p>
            <a:r>
              <a:rPr lang="es-MX" b="1" dirty="0"/>
              <a:t>Análisis de Precisión</a:t>
            </a:r>
            <a:endParaRPr lang="es-HN" b="1" dirty="0"/>
          </a:p>
        </p:txBody>
      </p:sp>
      <p:sp>
        <p:nvSpPr>
          <p:cNvPr id="12" name="Rectángulo 11">
            <a:extLst>
              <a:ext uri="{FF2B5EF4-FFF2-40B4-BE49-F238E27FC236}">
                <a16:creationId xmlns:a16="http://schemas.microsoft.com/office/drawing/2014/main" id="{B0AF24C4-8386-4198-8589-19CBBF5A090B}"/>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Herramientas de análisis</a:t>
            </a:r>
            <a:endParaRPr lang="es-HN" sz="2800" b="1" dirty="0">
              <a:latin typeface="Agency FB" panose="020B0503020202020204" pitchFamily="34" charset="0"/>
            </a:endParaRPr>
          </a:p>
        </p:txBody>
      </p:sp>
    </p:spTree>
    <p:extLst>
      <p:ext uri="{BB962C8B-B14F-4D97-AF65-F5344CB8AC3E}">
        <p14:creationId xmlns:p14="http://schemas.microsoft.com/office/powerpoint/2010/main" val="3837501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HALLAZGOS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39</a:t>
            </a:fld>
            <a:endParaRPr lang="es-ES_tradnl" dirty="0"/>
          </a:p>
        </p:txBody>
      </p:sp>
    </p:spTree>
    <p:extLst>
      <p:ext uri="{BB962C8B-B14F-4D97-AF65-F5344CB8AC3E}">
        <p14:creationId xmlns:p14="http://schemas.microsoft.com/office/powerpoint/2010/main" val="24777032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1464907" y="444137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11" name="Imagen 10">
            <a:extLst>
              <a:ext uri="{FF2B5EF4-FFF2-40B4-BE49-F238E27FC236}">
                <a16:creationId xmlns:a16="http://schemas.microsoft.com/office/drawing/2014/main" id="{9391FA09-2E97-40C7-AF9B-838BFD0EB8A1}"/>
              </a:ext>
            </a:extLst>
          </p:cNvPr>
          <p:cNvPicPr>
            <a:picLocks noChangeAspect="1"/>
          </p:cNvPicPr>
          <p:nvPr/>
        </p:nvPicPr>
        <p:blipFill>
          <a:blip r:embed="rId3"/>
          <a:stretch>
            <a:fillRect/>
          </a:stretch>
        </p:blipFill>
        <p:spPr>
          <a:xfrm>
            <a:off x="6504416" y="4998388"/>
            <a:ext cx="5544430" cy="3110381"/>
          </a:xfrm>
          <a:prstGeom prst="rect">
            <a:avLst/>
          </a:prstGeom>
        </p:spPr>
      </p:pic>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Datos de Actividad del sistema Nacional MRV</a:t>
            </a:r>
          </a:p>
        </p:txBody>
      </p:sp>
      <p:pic>
        <p:nvPicPr>
          <p:cNvPr id="13" name="Imagen 12">
            <a:extLst>
              <a:ext uri="{FF2B5EF4-FFF2-40B4-BE49-F238E27FC236}">
                <a16:creationId xmlns:a16="http://schemas.microsoft.com/office/drawing/2014/main" id="{C317F7BC-13D5-4795-B5C6-9C89320DF957}"/>
              </a:ext>
            </a:extLst>
          </p:cNvPr>
          <p:cNvPicPr>
            <a:picLocks noChangeAspect="1"/>
          </p:cNvPicPr>
          <p:nvPr/>
        </p:nvPicPr>
        <p:blipFill>
          <a:blip r:embed="rId4"/>
          <a:stretch>
            <a:fillRect/>
          </a:stretch>
        </p:blipFill>
        <p:spPr>
          <a:xfrm>
            <a:off x="6517693" y="958135"/>
            <a:ext cx="5557709" cy="3110380"/>
          </a:xfrm>
          <a:prstGeom prst="rect">
            <a:avLst/>
          </a:prstGeom>
        </p:spPr>
      </p:pic>
      <p:sp>
        <p:nvSpPr>
          <p:cNvPr id="14" name="CuadroTexto 13">
            <a:extLst>
              <a:ext uri="{FF2B5EF4-FFF2-40B4-BE49-F238E27FC236}">
                <a16:creationId xmlns:a16="http://schemas.microsoft.com/office/drawing/2014/main" id="{4CB458F0-39B5-46C6-888C-C2D519111233}"/>
              </a:ext>
            </a:extLst>
          </p:cNvPr>
          <p:cNvSpPr txBox="1"/>
          <p:nvPr/>
        </p:nvSpPr>
        <p:spPr>
          <a:xfrm>
            <a:off x="6517694" y="304421"/>
            <a:ext cx="5557708"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y seleccionar “Datos de Actividad 2006 – 2016”</a:t>
            </a:r>
          </a:p>
        </p:txBody>
      </p:sp>
      <p:pic>
        <p:nvPicPr>
          <p:cNvPr id="15" name="Imagen 14">
            <a:extLst>
              <a:ext uri="{FF2B5EF4-FFF2-40B4-BE49-F238E27FC236}">
                <a16:creationId xmlns:a16="http://schemas.microsoft.com/office/drawing/2014/main" id="{DCFABC0F-BD9E-4D37-AF85-EB3081C13063}"/>
              </a:ext>
            </a:extLst>
          </p:cNvPr>
          <p:cNvPicPr>
            <a:picLocks noChangeAspect="1"/>
          </p:cNvPicPr>
          <p:nvPr/>
        </p:nvPicPr>
        <p:blipFill rotWithShape="1">
          <a:blip r:embed="rId4"/>
          <a:srcRect b="11319"/>
          <a:stretch/>
        </p:blipFill>
        <p:spPr>
          <a:xfrm>
            <a:off x="0" y="4991006"/>
            <a:ext cx="6267062" cy="3110381"/>
          </a:xfrm>
          <a:prstGeom prst="rect">
            <a:avLst/>
          </a:prstGeom>
        </p:spPr>
      </p:pic>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Click en la caja “Estadísticas” en la sección de Departamento</a:t>
            </a:r>
          </a:p>
        </p:txBody>
      </p:sp>
      <p:sp>
        <p:nvSpPr>
          <p:cNvPr id="17" name="Rectángulo 16">
            <a:extLst>
              <a:ext uri="{FF2B5EF4-FFF2-40B4-BE49-F238E27FC236}">
                <a16:creationId xmlns:a16="http://schemas.microsoft.com/office/drawing/2014/main" id="{6025D2BA-958E-4456-90B4-3C2A5B326FC2}"/>
              </a:ext>
            </a:extLst>
          </p:cNvPr>
          <p:cNvSpPr/>
          <p:nvPr/>
        </p:nvSpPr>
        <p:spPr>
          <a:xfrm>
            <a:off x="3489648" y="5598367"/>
            <a:ext cx="687586" cy="28283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7" y="4352057"/>
            <a:ext cx="5544430" cy="646331"/>
          </a:xfrm>
          <a:prstGeom prst="rect">
            <a:avLst/>
          </a:prstGeom>
          <a:solidFill>
            <a:schemeClr val="accent4">
              <a:lumMod val="40000"/>
              <a:lumOff val="60000"/>
            </a:schemeClr>
          </a:solidFill>
        </p:spPr>
        <p:txBody>
          <a:bodyPr wrap="square" rtlCol="0">
            <a:spAutoFit/>
          </a:bodyPr>
          <a:lstStyle/>
          <a:p>
            <a:pPr algn="ctr"/>
            <a:r>
              <a:rPr lang="es-CL" b="1" dirty="0"/>
              <a:t>Paso 4: Ver reporte de pérdida anual, ganancia anual de bosque y deforestación neta por departamento</a:t>
            </a:r>
          </a:p>
        </p:txBody>
      </p:sp>
    </p:spTree>
    <p:extLst>
      <p:ext uri="{BB962C8B-B14F-4D97-AF65-F5344CB8AC3E}">
        <p14:creationId xmlns:p14="http://schemas.microsoft.com/office/powerpoint/2010/main" val="124638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4" y="1120346"/>
            <a:ext cx="6096000"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40</a:t>
            </a:fld>
            <a:endParaRPr lang="es-ES_tradnl" dirty="0"/>
          </a:p>
        </p:txBody>
      </p:sp>
      <p:pic>
        <p:nvPicPr>
          <p:cNvPr id="7" name="Imagen 6">
            <a:extLst>
              <a:ext uri="{FF2B5EF4-FFF2-40B4-BE49-F238E27FC236}">
                <a16:creationId xmlns:a16="http://schemas.microsoft.com/office/drawing/2014/main" id="{C31428EF-6136-4D01-8069-4C8538291E17}"/>
              </a:ext>
            </a:extLst>
          </p:cNvPr>
          <p:cNvPicPr>
            <a:picLocks noChangeAspect="1"/>
          </p:cNvPicPr>
          <p:nvPr/>
        </p:nvPicPr>
        <p:blipFill>
          <a:blip r:embed="rId2"/>
          <a:stretch>
            <a:fillRect/>
          </a:stretch>
        </p:blipFill>
        <p:spPr>
          <a:xfrm>
            <a:off x="2904" y="1019958"/>
            <a:ext cx="3461474" cy="2776638"/>
          </a:xfrm>
          <a:prstGeom prst="rect">
            <a:avLst/>
          </a:prstGeom>
        </p:spPr>
      </p:pic>
      <p:pic>
        <p:nvPicPr>
          <p:cNvPr id="8" name="Imagen 7">
            <a:extLst>
              <a:ext uri="{FF2B5EF4-FFF2-40B4-BE49-F238E27FC236}">
                <a16:creationId xmlns:a16="http://schemas.microsoft.com/office/drawing/2014/main" id="{8A795B8C-EE1B-4139-A35F-B32A9BAF3D31}"/>
              </a:ext>
            </a:extLst>
          </p:cNvPr>
          <p:cNvPicPr>
            <a:picLocks noChangeAspect="1"/>
          </p:cNvPicPr>
          <p:nvPr/>
        </p:nvPicPr>
        <p:blipFill>
          <a:blip r:embed="rId3"/>
          <a:stretch>
            <a:fillRect/>
          </a:stretch>
        </p:blipFill>
        <p:spPr>
          <a:xfrm>
            <a:off x="2904" y="3879498"/>
            <a:ext cx="3461474" cy="2891155"/>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3601245" y="1980639"/>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3601245" y="4876678"/>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pic>
        <p:nvPicPr>
          <p:cNvPr id="11" name="Imagen 10">
            <a:extLst>
              <a:ext uri="{FF2B5EF4-FFF2-40B4-BE49-F238E27FC236}">
                <a16:creationId xmlns:a16="http://schemas.microsoft.com/office/drawing/2014/main" id="{C577FC9B-3693-4A06-A0DA-561EDEBAF0D7}"/>
              </a:ext>
            </a:extLst>
          </p:cNvPr>
          <p:cNvPicPr>
            <a:picLocks noChangeAspect="1"/>
          </p:cNvPicPr>
          <p:nvPr/>
        </p:nvPicPr>
        <p:blipFill>
          <a:blip r:embed="rId4"/>
          <a:stretch>
            <a:fillRect/>
          </a:stretch>
        </p:blipFill>
        <p:spPr>
          <a:xfrm>
            <a:off x="6098904" y="1120346"/>
            <a:ext cx="3879083" cy="3089174"/>
          </a:xfrm>
          <a:prstGeom prst="rect">
            <a:avLst/>
          </a:prstGeom>
        </p:spPr>
      </p:pic>
      <p:pic>
        <p:nvPicPr>
          <p:cNvPr id="12" name="Imagen 11">
            <a:extLst>
              <a:ext uri="{FF2B5EF4-FFF2-40B4-BE49-F238E27FC236}">
                <a16:creationId xmlns:a16="http://schemas.microsoft.com/office/drawing/2014/main" id="{2510AAAA-FF67-47AA-A6BE-5840BAACAD5E}"/>
              </a:ext>
            </a:extLst>
          </p:cNvPr>
          <p:cNvPicPr>
            <a:picLocks noChangeAspect="1"/>
          </p:cNvPicPr>
          <p:nvPr/>
        </p:nvPicPr>
        <p:blipFill>
          <a:blip r:embed="rId5"/>
          <a:stretch>
            <a:fillRect/>
          </a:stretch>
        </p:blipFill>
        <p:spPr>
          <a:xfrm>
            <a:off x="8061487" y="3429000"/>
            <a:ext cx="4130513" cy="3089174"/>
          </a:xfrm>
          <a:prstGeom prst="rect">
            <a:avLst/>
          </a:prstGeom>
        </p:spPr>
      </p:pic>
      <p:sp>
        <p:nvSpPr>
          <p:cNvPr id="13" name="Rectángulo 12">
            <a:extLst>
              <a:ext uri="{FF2B5EF4-FFF2-40B4-BE49-F238E27FC236}">
                <a16:creationId xmlns:a16="http://schemas.microsoft.com/office/drawing/2014/main" id="{0BA4DE7B-A5FA-4EE5-8BBC-CC1909F41697}"/>
              </a:ext>
            </a:extLst>
          </p:cNvPr>
          <p:cNvSpPr/>
          <p:nvPr/>
        </p:nvSpPr>
        <p:spPr>
          <a:xfrm>
            <a:off x="10156372" y="1980639"/>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3464377" y="1019958"/>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spTree>
    <p:extLst>
      <p:ext uri="{BB962C8B-B14F-4D97-AF65-F5344CB8AC3E}">
        <p14:creationId xmlns:p14="http://schemas.microsoft.com/office/powerpoint/2010/main" val="3155500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3" y="1120346"/>
            <a:ext cx="8052525"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41</a:t>
            </a:fld>
            <a:endParaRPr lang="es-ES_tradnl" dirty="0"/>
          </a:p>
        </p:txBody>
      </p:sp>
      <p:sp>
        <p:nvSpPr>
          <p:cNvPr id="13" name="Rectángulo 12">
            <a:extLst>
              <a:ext uri="{FF2B5EF4-FFF2-40B4-BE49-F238E27FC236}">
                <a16:creationId xmlns:a16="http://schemas.microsoft.com/office/drawing/2014/main" id="{0BA4DE7B-A5FA-4EE5-8BBC-CC1909F41697}"/>
              </a:ext>
            </a:extLst>
          </p:cNvPr>
          <p:cNvSpPr/>
          <p:nvPr/>
        </p:nvSpPr>
        <p:spPr>
          <a:xfrm>
            <a:off x="9520754" y="1371372"/>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4419707" y="1617511"/>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pic>
        <p:nvPicPr>
          <p:cNvPr id="16" name="Imagen 15">
            <a:extLst>
              <a:ext uri="{FF2B5EF4-FFF2-40B4-BE49-F238E27FC236}">
                <a16:creationId xmlns:a16="http://schemas.microsoft.com/office/drawing/2014/main" id="{8377EB57-BAE0-4B54-AD3A-45B7E3492FCB}"/>
              </a:ext>
            </a:extLst>
          </p:cNvPr>
          <p:cNvPicPr>
            <a:picLocks noChangeAspect="1"/>
          </p:cNvPicPr>
          <p:nvPr/>
        </p:nvPicPr>
        <p:blipFill>
          <a:blip r:embed="rId2"/>
          <a:stretch>
            <a:fillRect/>
          </a:stretch>
        </p:blipFill>
        <p:spPr>
          <a:xfrm>
            <a:off x="0" y="1120346"/>
            <a:ext cx="3502030" cy="2421191"/>
          </a:xfrm>
          <a:prstGeom prst="rect">
            <a:avLst/>
          </a:prstGeom>
        </p:spPr>
      </p:pic>
      <p:pic>
        <p:nvPicPr>
          <p:cNvPr id="17" name="Imagen 16">
            <a:extLst>
              <a:ext uri="{FF2B5EF4-FFF2-40B4-BE49-F238E27FC236}">
                <a16:creationId xmlns:a16="http://schemas.microsoft.com/office/drawing/2014/main" id="{A387F2E4-4DF7-4F3B-818C-08BCAEA1CAA4}"/>
              </a:ext>
            </a:extLst>
          </p:cNvPr>
          <p:cNvPicPr>
            <a:picLocks noChangeAspect="1"/>
          </p:cNvPicPr>
          <p:nvPr/>
        </p:nvPicPr>
        <p:blipFill>
          <a:blip r:embed="rId3"/>
          <a:stretch>
            <a:fillRect/>
          </a:stretch>
        </p:blipFill>
        <p:spPr>
          <a:xfrm>
            <a:off x="-94078" y="4133500"/>
            <a:ext cx="3596108" cy="2720055"/>
          </a:xfrm>
          <a:prstGeom prst="rect">
            <a:avLst/>
          </a:prstGeom>
        </p:spPr>
      </p:pic>
      <p:pic>
        <p:nvPicPr>
          <p:cNvPr id="19" name="Imagen 18">
            <a:extLst>
              <a:ext uri="{FF2B5EF4-FFF2-40B4-BE49-F238E27FC236}">
                <a16:creationId xmlns:a16="http://schemas.microsoft.com/office/drawing/2014/main" id="{C238D20B-2C81-48FB-9C86-67C076B8BBED}"/>
              </a:ext>
            </a:extLst>
          </p:cNvPr>
          <p:cNvPicPr>
            <a:picLocks noChangeAspect="1"/>
          </p:cNvPicPr>
          <p:nvPr/>
        </p:nvPicPr>
        <p:blipFill>
          <a:blip r:embed="rId4"/>
          <a:stretch>
            <a:fillRect/>
          </a:stretch>
        </p:blipFill>
        <p:spPr>
          <a:xfrm>
            <a:off x="8152409" y="2330941"/>
            <a:ext cx="4001164" cy="3074872"/>
          </a:xfrm>
          <a:prstGeom prst="rect">
            <a:avLst/>
          </a:prstGeom>
        </p:spPr>
      </p:pic>
      <p:pic>
        <p:nvPicPr>
          <p:cNvPr id="20" name="Imagen 19">
            <a:extLst>
              <a:ext uri="{FF2B5EF4-FFF2-40B4-BE49-F238E27FC236}">
                <a16:creationId xmlns:a16="http://schemas.microsoft.com/office/drawing/2014/main" id="{01D52EB5-B5E8-42A9-84EE-322ECFA748D0}"/>
              </a:ext>
            </a:extLst>
          </p:cNvPr>
          <p:cNvPicPr>
            <a:picLocks noChangeAspect="1"/>
          </p:cNvPicPr>
          <p:nvPr/>
        </p:nvPicPr>
        <p:blipFill>
          <a:blip r:embed="rId5"/>
          <a:stretch>
            <a:fillRect/>
          </a:stretch>
        </p:blipFill>
        <p:spPr>
          <a:xfrm>
            <a:off x="3531657" y="2330941"/>
            <a:ext cx="4388909" cy="3190303"/>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2358070" y="112753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2300247" y="413165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spTree>
    <p:extLst>
      <p:ext uri="{BB962C8B-B14F-4D97-AF65-F5344CB8AC3E}">
        <p14:creationId xmlns:p14="http://schemas.microsoft.com/office/powerpoint/2010/main" val="1221659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grpSp>
        <p:nvGrpSpPr>
          <p:cNvPr id="3" name="Grupo 2">
            <a:extLst>
              <a:ext uri="{FF2B5EF4-FFF2-40B4-BE49-F238E27FC236}">
                <a16:creationId xmlns:a16="http://schemas.microsoft.com/office/drawing/2014/main" id="{1972513B-7057-4C06-BE1F-02A533311F8E}"/>
              </a:ext>
            </a:extLst>
          </p:cNvPr>
          <p:cNvGrpSpPr/>
          <p:nvPr/>
        </p:nvGrpSpPr>
        <p:grpSpPr>
          <a:xfrm>
            <a:off x="1826672" y="991402"/>
            <a:ext cx="8048147" cy="5866598"/>
            <a:chOff x="1826672" y="991402"/>
            <a:chExt cx="8048147" cy="5866598"/>
          </a:xfrm>
        </p:grpSpPr>
        <p:pic>
          <p:nvPicPr>
            <p:cNvPr id="18" name="Picture 3">
              <a:extLst>
                <a:ext uri="{FF2B5EF4-FFF2-40B4-BE49-F238E27FC236}">
                  <a16:creationId xmlns:a16="http://schemas.microsoft.com/office/drawing/2014/main" id="{D8F1A37A-5F38-4BF0-9F3D-4146B1A7FC4B}"/>
                </a:ext>
              </a:extLst>
            </p:cNvPr>
            <p:cNvPicPr>
              <a:picLocks noChangeAspect="1"/>
            </p:cNvPicPr>
            <p:nvPr/>
          </p:nvPicPr>
          <p:blipFill>
            <a:blip r:embed="rId2"/>
            <a:stretch>
              <a:fillRect/>
            </a:stretch>
          </p:blipFill>
          <p:spPr>
            <a:xfrm>
              <a:off x="1826672" y="991402"/>
              <a:ext cx="8048147" cy="5866598"/>
            </a:xfrm>
            <a:prstGeom prst="rect">
              <a:avLst/>
            </a:prstGeom>
          </p:spPr>
        </p:pic>
        <p:sp>
          <p:nvSpPr>
            <p:cNvPr id="2" name="CuadroTexto 1">
              <a:extLst>
                <a:ext uri="{FF2B5EF4-FFF2-40B4-BE49-F238E27FC236}">
                  <a16:creationId xmlns:a16="http://schemas.microsoft.com/office/drawing/2014/main" id="{BD3C83C7-0C53-436B-88CB-59ECB53C147F}"/>
                </a:ext>
              </a:extLst>
            </p:cNvPr>
            <p:cNvSpPr txBox="1"/>
            <p:nvPr/>
          </p:nvSpPr>
          <p:spPr>
            <a:xfrm>
              <a:off x="8357672" y="1001505"/>
              <a:ext cx="1517147" cy="369332"/>
            </a:xfrm>
            <a:prstGeom prst="rect">
              <a:avLst/>
            </a:prstGeom>
            <a:solidFill>
              <a:srgbClr val="FFFF00"/>
            </a:solidFill>
          </p:spPr>
          <p:txBody>
            <a:bodyPr wrap="none" rtlCol="0">
              <a:spAutoFit/>
            </a:bodyPr>
            <a:lstStyle/>
            <a:p>
              <a:r>
                <a:rPr lang="es-CL" b="1" dirty="0"/>
                <a:t>IMAGEN 2006</a:t>
              </a:r>
            </a:p>
          </p:txBody>
        </p:sp>
      </p:grpSp>
      <p:grpSp>
        <p:nvGrpSpPr>
          <p:cNvPr id="7" name="Grupo 6">
            <a:extLst>
              <a:ext uri="{FF2B5EF4-FFF2-40B4-BE49-F238E27FC236}">
                <a16:creationId xmlns:a16="http://schemas.microsoft.com/office/drawing/2014/main" id="{4A8C96DA-6C3D-440B-8602-D7CF912D4A9E}"/>
              </a:ext>
            </a:extLst>
          </p:cNvPr>
          <p:cNvGrpSpPr/>
          <p:nvPr/>
        </p:nvGrpSpPr>
        <p:grpSpPr>
          <a:xfrm>
            <a:off x="1826671" y="991402"/>
            <a:ext cx="8048148" cy="5854531"/>
            <a:chOff x="1826671" y="991402"/>
            <a:chExt cx="8048148" cy="5854531"/>
          </a:xfrm>
        </p:grpSpPr>
        <p:pic>
          <p:nvPicPr>
            <p:cNvPr id="21" name="Picture 3">
              <a:extLst>
                <a:ext uri="{FF2B5EF4-FFF2-40B4-BE49-F238E27FC236}">
                  <a16:creationId xmlns:a16="http://schemas.microsoft.com/office/drawing/2014/main" id="{9342D767-341F-47E2-B559-578D91F2DDA9}"/>
                </a:ext>
              </a:extLst>
            </p:cNvPr>
            <p:cNvPicPr>
              <a:picLocks noChangeAspect="1"/>
            </p:cNvPicPr>
            <p:nvPr/>
          </p:nvPicPr>
          <p:blipFill>
            <a:blip r:embed="rId3"/>
            <a:stretch>
              <a:fillRect/>
            </a:stretch>
          </p:blipFill>
          <p:spPr>
            <a:xfrm>
              <a:off x="1826671" y="991402"/>
              <a:ext cx="8048147" cy="5854531"/>
            </a:xfrm>
            <a:prstGeom prst="rect">
              <a:avLst/>
            </a:prstGeom>
          </p:spPr>
        </p:pic>
        <p:sp>
          <p:nvSpPr>
            <p:cNvPr id="22" name="CuadroTexto 21">
              <a:extLst>
                <a:ext uri="{FF2B5EF4-FFF2-40B4-BE49-F238E27FC236}">
                  <a16:creationId xmlns:a16="http://schemas.microsoft.com/office/drawing/2014/main" id="{21035E27-B87E-49CC-9E53-1EC35E4C60B1}"/>
                </a:ext>
              </a:extLst>
            </p:cNvPr>
            <p:cNvSpPr txBox="1"/>
            <p:nvPr/>
          </p:nvSpPr>
          <p:spPr>
            <a:xfrm>
              <a:off x="7008329" y="991402"/>
              <a:ext cx="2866490" cy="646331"/>
            </a:xfrm>
            <a:prstGeom prst="rect">
              <a:avLst/>
            </a:prstGeom>
            <a:solidFill>
              <a:srgbClr val="FFFF00"/>
            </a:solidFill>
          </p:spPr>
          <p:txBody>
            <a:bodyPr wrap="none" rtlCol="0">
              <a:spAutoFit/>
            </a:bodyPr>
            <a:lstStyle/>
            <a:p>
              <a:pPr algn="ctr"/>
              <a:r>
                <a:rPr lang="es-CL" b="1" dirty="0"/>
                <a:t>MÁSCARA DE BOSQUE 2006</a:t>
              </a:r>
            </a:p>
            <a:p>
              <a:pPr algn="ctr"/>
              <a:r>
                <a:rPr lang="es-CL" b="1" dirty="0"/>
                <a:t>(Mapa GIMBUT)</a:t>
              </a:r>
            </a:p>
          </p:txBody>
        </p:sp>
      </p:grpSp>
      <p:grpSp>
        <p:nvGrpSpPr>
          <p:cNvPr id="8" name="Grupo 7">
            <a:extLst>
              <a:ext uri="{FF2B5EF4-FFF2-40B4-BE49-F238E27FC236}">
                <a16:creationId xmlns:a16="http://schemas.microsoft.com/office/drawing/2014/main" id="{A161FE40-AF45-4B58-836E-B00DBBBC7CEC}"/>
              </a:ext>
            </a:extLst>
          </p:cNvPr>
          <p:cNvGrpSpPr/>
          <p:nvPr/>
        </p:nvGrpSpPr>
        <p:grpSpPr>
          <a:xfrm>
            <a:off x="1826670" y="1001505"/>
            <a:ext cx="8048147" cy="5889246"/>
            <a:chOff x="1826670" y="611035"/>
            <a:chExt cx="8048147" cy="5889246"/>
          </a:xfrm>
        </p:grpSpPr>
        <p:pic>
          <p:nvPicPr>
            <p:cNvPr id="24" name="Picture 3">
              <a:extLst>
                <a:ext uri="{FF2B5EF4-FFF2-40B4-BE49-F238E27FC236}">
                  <a16:creationId xmlns:a16="http://schemas.microsoft.com/office/drawing/2014/main" id="{DFC51017-E48C-46AE-BCFB-C902173786B8}"/>
                </a:ext>
              </a:extLst>
            </p:cNvPr>
            <p:cNvPicPr>
              <a:picLocks noChangeAspect="1"/>
            </p:cNvPicPr>
            <p:nvPr/>
          </p:nvPicPr>
          <p:blipFill>
            <a:blip r:embed="rId4"/>
            <a:stretch>
              <a:fillRect/>
            </a:stretch>
          </p:blipFill>
          <p:spPr>
            <a:xfrm>
              <a:off x="1826670" y="611035"/>
              <a:ext cx="8048147" cy="5889246"/>
            </a:xfrm>
            <a:prstGeom prst="rect">
              <a:avLst/>
            </a:prstGeom>
          </p:spPr>
        </p:pic>
        <p:sp>
          <p:nvSpPr>
            <p:cNvPr id="23" name="CuadroTexto 22">
              <a:extLst>
                <a:ext uri="{FF2B5EF4-FFF2-40B4-BE49-F238E27FC236}">
                  <a16:creationId xmlns:a16="http://schemas.microsoft.com/office/drawing/2014/main" id="{11D817FF-A100-4136-BE0C-3D44EAD18EB4}"/>
                </a:ext>
              </a:extLst>
            </p:cNvPr>
            <p:cNvSpPr txBox="1"/>
            <p:nvPr/>
          </p:nvSpPr>
          <p:spPr>
            <a:xfrm>
              <a:off x="7008327" y="617307"/>
              <a:ext cx="2866490" cy="646331"/>
            </a:xfrm>
            <a:prstGeom prst="rect">
              <a:avLst/>
            </a:prstGeom>
            <a:solidFill>
              <a:srgbClr val="FFFF00"/>
            </a:solidFill>
          </p:spPr>
          <p:txBody>
            <a:bodyPr wrap="square" rtlCol="0">
              <a:spAutoFit/>
            </a:bodyPr>
            <a:lstStyle/>
            <a:p>
              <a:pPr algn="ctr"/>
              <a:r>
                <a:rPr lang="es-CL" b="1" dirty="0"/>
                <a:t>MÁSCARA DE BOSQUE (Nuevo mapa dinámica)</a:t>
              </a:r>
            </a:p>
          </p:txBody>
        </p:sp>
      </p:grpSp>
    </p:spTree>
    <p:extLst>
      <p:ext uri="{BB962C8B-B14F-4D97-AF65-F5344CB8AC3E}">
        <p14:creationId xmlns:p14="http://schemas.microsoft.com/office/powerpoint/2010/main" val="39109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F0FD152-4B69-4927-9C34-D5C8F97C58CA}"/>
              </a:ext>
            </a:extLst>
          </p:cNvPr>
          <p:cNvPicPr>
            <a:picLocks noChangeAspect="1"/>
          </p:cNvPicPr>
          <p:nvPr/>
        </p:nvPicPr>
        <p:blipFill>
          <a:blip r:embed="rId2"/>
          <a:stretch>
            <a:fillRect/>
          </a:stretch>
        </p:blipFill>
        <p:spPr>
          <a:xfrm>
            <a:off x="0" y="97728"/>
            <a:ext cx="12192000" cy="6662543"/>
          </a:xfrm>
          <a:prstGeom prst="rect">
            <a:avLst/>
          </a:prstGeom>
        </p:spPr>
      </p:pic>
      <p:sp>
        <p:nvSpPr>
          <p:cNvPr id="9" name="Rectángulo 8">
            <a:extLst>
              <a:ext uri="{FF2B5EF4-FFF2-40B4-BE49-F238E27FC236}">
                <a16:creationId xmlns:a16="http://schemas.microsoft.com/office/drawing/2014/main" id="{65DA945A-56BF-446F-99C7-0F993F5669B2}"/>
              </a:ext>
            </a:extLst>
          </p:cNvPr>
          <p:cNvSpPr/>
          <p:nvPr/>
        </p:nvSpPr>
        <p:spPr>
          <a:xfrm>
            <a:off x="7620000" y="4038600"/>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15">
            <a:extLst>
              <a:ext uri="{FF2B5EF4-FFF2-40B4-BE49-F238E27FC236}">
                <a16:creationId xmlns:a16="http://schemas.microsoft.com/office/drawing/2014/main" id="{7550F5F6-9F21-44D7-93A7-A68858FA71A0}"/>
              </a:ext>
            </a:extLst>
          </p:cNvPr>
          <p:cNvSpPr/>
          <p:nvPr/>
        </p:nvSpPr>
        <p:spPr>
          <a:xfrm>
            <a:off x="7722394" y="4848225"/>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599194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781F9C1-613A-40FC-A0CF-EC3292370837}"/>
              </a:ext>
            </a:extLst>
          </p:cNvPr>
          <p:cNvPicPr>
            <a:picLocks noChangeAspect="1"/>
          </p:cNvPicPr>
          <p:nvPr/>
        </p:nvPicPr>
        <p:blipFill>
          <a:blip r:embed="rId2"/>
          <a:stretch>
            <a:fillRect/>
          </a:stretch>
        </p:blipFill>
        <p:spPr>
          <a:xfrm>
            <a:off x="0" y="46628"/>
            <a:ext cx="12192000" cy="6764743"/>
          </a:xfrm>
          <a:prstGeom prst="rect">
            <a:avLst/>
          </a:prstGeom>
        </p:spPr>
      </p:pic>
      <p:sp>
        <p:nvSpPr>
          <p:cNvPr id="7" name="Rectángulo 6">
            <a:extLst>
              <a:ext uri="{FF2B5EF4-FFF2-40B4-BE49-F238E27FC236}">
                <a16:creationId xmlns:a16="http://schemas.microsoft.com/office/drawing/2014/main" id="{AF2C0946-2299-4CA1-948E-F3CC64C3105F}"/>
              </a:ext>
            </a:extLst>
          </p:cNvPr>
          <p:cNvSpPr/>
          <p:nvPr/>
        </p:nvSpPr>
        <p:spPr>
          <a:xfrm>
            <a:off x="8229600" y="321310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986DFD64-AA73-4489-B41B-D37BCB583167}"/>
              </a:ext>
            </a:extLst>
          </p:cNvPr>
          <p:cNvSpPr/>
          <p:nvPr/>
        </p:nvSpPr>
        <p:spPr>
          <a:xfrm>
            <a:off x="10287000" y="319405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61C6E053-B69B-4E65-B32C-D85DBBC50134}"/>
              </a:ext>
            </a:extLst>
          </p:cNvPr>
          <p:cNvSpPr/>
          <p:nvPr/>
        </p:nvSpPr>
        <p:spPr>
          <a:xfrm>
            <a:off x="4432300" y="5010150"/>
            <a:ext cx="1371600" cy="393700"/>
          </a:xfrm>
          <a:prstGeom prst="rect">
            <a:avLst/>
          </a:prstGeom>
          <a:solidFill>
            <a:srgbClr val="F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57E516D0-A606-4E5D-A3FA-272F85B93DD8}"/>
              </a:ext>
            </a:extLst>
          </p:cNvPr>
          <p:cNvSpPr/>
          <p:nvPr/>
        </p:nvSpPr>
        <p:spPr>
          <a:xfrm>
            <a:off x="6578600" y="4997450"/>
            <a:ext cx="1371600" cy="3937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a:extLst>
              <a:ext uri="{FF2B5EF4-FFF2-40B4-BE49-F238E27FC236}">
                <a16:creationId xmlns:a16="http://schemas.microsoft.com/office/drawing/2014/main" id="{46416B2B-D095-4A83-9991-FEF6A5FB4F2D}"/>
              </a:ext>
            </a:extLst>
          </p:cNvPr>
          <p:cNvSpPr/>
          <p:nvPr/>
        </p:nvSpPr>
        <p:spPr>
          <a:xfrm>
            <a:off x="8229600" y="1811020"/>
            <a:ext cx="1371600" cy="3937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C71548B0-9734-4AE5-A5FA-A5C084702A7B}"/>
              </a:ext>
            </a:extLst>
          </p:cNvPr>
          <p:cNvSpPr/>
          <p:nvPr/>
        </p:nvSpPr>
        <p:spPr>
          <a:xfrm>
            <a:off x="10393680" y="1821180"/>
            <a:ext cx="1371600" cy="3937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71915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75BB298-09FA-460D-8349-780A8B3D18CC}"/>
              </a:ext>
            </a:extLst>
          </p:cNvPr>
          <p:cNvPicPr>
            <a:picLocks noChangeAspect="1"/>
          </p:cNvPicPr>
          <p:nvPr/>
        </p:nvPicPr>
        <p:blipFill>
          <a:blip r:embed="rId2"/>
          <a:stretch>
            <a:fillRect/>
          </a:stretch>
        </p:blipFill>
        <p:spPr>
          <a:xfrm>
            <a:off x="0" y="-317500"/>
            <a:ext cx="12080217" cy="6858000"/>
          </a:xfrm>
          <a:prstGeom prst="rect">
            <a:avLst/>
          </a:prstGeom>
        </p:spPr>
      </p:pic>
      <p:sp>
        <p:nvSpPr>
          <p:cNvPr id="6" name="Rectángulo 5">
            <a:extLst>
              <a:ext uri="{FF2B5EF4-FFF2-40B4-BE49-F238E27FC236}">
                <a16:creationId xmlns:a16="http://schemas.microsoft.com/office/drawing/2014/main" id="{A1261282-6FA7-4188-B637-2F95FA478F2D}"/>
              </a:ext>
            </a:extLst>
          </p:cNvPr>
          <p:cNvSpPr/>
          <p:nvPr/>
        </p:nvSpPr>
        <p:spPr>
          <a:xfrm>
            <a:off x="9182100" y="914400"/>
            <a:ext cx="1092200" cy="2921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8791D7C1-2B29-43B4-BD17-85912FAD492E}"/>
              </a:ext>
            </a:extLst>
          </p:cNvPr>
          <p:cNvSpPr/>
          <p:nvPr/>
        </p:nvSpPr>
        <p:spPr>
          <a:xfrm>
            <a:off x="10707358" y="901700"/>
            <a:ext cx="1092200" cy="2921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8C076D8E-665D-46F4-96A7-9DC54E468C2A}"/>
              </a:ext>
            </a:extLst>
          </p:cNvPr>
          <p:cNvSpPr/>
          <p:nvPr/>
        </p:nvSpPr>
        <p:spPr>
          <a:xfrm>
            <a:off x="9182100" y="1752600"/>
            <a:ext cx="1092200" cy="2921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A6A4C57C-9594-485B-B52C-D33BC81A7D2E}"/>
              </a:ext>
            </a:extLst>
          </p:cNvPr>
          <p:cNvSpPr/>
          <p:nvPr/>
        </p:nvSpPr>
        <p:spPr>
          <a:xfrm>
            <a:off x="10707358" y="1752600"/>
            <a:ext cx="1092200" cy="292100"/>
          </a:xfrm>
          <a:prstGeom prst="rect">
            <a:avLst/>
          </a:prstGeom>
          <a:solidFill>
            <a:srgbClr val="FF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E1BD2225-A5DF-44A2-A4AB-09A2DDAF3680}"/>
              </a:ext>
            </a:extLst>
          </p:cNvPr>
          <p:cNvSpPr/>
          <p:nvPr/>
        </p:nvSpPr>
        <p:spPr>
          <a:xfrm>
            <a:off x="10046958" y="2603500"/>
            <a:ext cx="1092200" cy="2921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77446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A7C0BB5-B428-47C5-8E78-789DC8EB28F4}"/>
              </a:ext>
            </a:extLst>
          </p:cNvPr>
          <p:cNvPicPr>
            <a:picLocks noChangeAspect="1"/>
          </p:cNvPicPr>
          <p:nvPr/>
        </p:nvPicPr>
        <p:blipFill>
          <a:blip r:embed="rId2"/>
          <a:stretch>
            <a:fillRect/>
          </a:stretch>
        </p:blipFill>
        <p:spPr>
          <a:xfrm>
            <a:off x="6299200" y="646072"/>
            <a:ext cx="5623533" cy="5565856"/>
          </a:xfrm>
          <a:prstGeom prst="rect">
            <a:avLst/>
          </a:prstGeom>
        </p:spPr>
      </p:pic>
      <p:pic>
        <p:nvPicPr>
          <p:cNvPr id="3" name="Imagen 2">
            <a:extLst>
              <a:ext uri="{FF2B5EF4-FFF2-40B4-BE49-F238E27FC236}">
                <a16:creationId xmlns:a16="http://schemas.microsoft.com/office/drawing/2014/main" id="{64F784D3-C9F0-424F-BF2F-21B4C7E1D76C}"/>
              </a:ext>
            </a:extLst>
          </p:cNvPr>
          <p:cNvPicPr>
            <a:picLocks noChangeAspect="1"/>
          </p:cNvPicPr>
          <p:nvPr/>
        </p:nvPicPr>
        <p:blipFill>
          <a:blip r:embed="rId3"/>
          <a:stretch>
            <a:fillRect/>
          </a:stretch>
        </p:blipFill>
        <p:spPr>
          <a:xfrm>
            <a:off x="269640" y="646072"/>
            <a:ext cx="5623162" cy="5565856"/>
          </a:xfrm>
          <a:prstGeom prst="rect">
            <a:avLst/>
          </a:prstGeom>
        </p:spPr>
      </p:pic>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spTree>
    <p:extLst>
      <p:ext uri="{BB962C8B-B14F-4D97-AF65-F5344CB8AC3E}">
        <p14:creationId xmlns:p14="http://schemas.microsoft.com/office/powerpoint/2010/main" val="1266084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pic>
        <p:nvPicPr>
          <p:cNvPr id="2" name="Imagen 1">
            <a:extLst>
              <a:ext uri="{FF2B5EF4-FFF2-40B4-BE49-F238E27FC236}">
                <a16:creationId xmlns:a16="http://schemas.microsoft.com/office/drawing/2014/main" id="{1B7670AA-17B5-4271-812E-28BC2470CE59}"/>
              </a:ext>
            </a:extLst>
          </p:cNvPr>
          <p:cNvPicPr>
            <a:picLocks noChangeAspect="1"/>
          </p:cNvPicPr>
          <p:nvPr/>
        </p:nvPicPr>
        <p:blipFill>
          <a:blip r:embed="rId2"/>
          <a:stretch>
            <a:fillRect/>
          </a:stretch>
        </p:blipFill>
        <p:spPr>
          <a:xfrm>
            <a:off x="279335" y="727846"/>
            <a:ext cx="5491970" cy="5430416"/>
          </a:xfrm>
          <a:prstGeom prst="rect">
            <a:avLst/>
          </a:prstGeom>
        </p:spPr>
      </p:pic>
      <p:pic>
        <p:nvPicPr>
          <p:cNvPr id="3" name="Imagen 2">
            <a:extLst>
              <a:ext uri="{FF2B5EF4-FFF2-40B4-BE49-F238E27FC236}">
                <a16:creationId xmlns:a16="http://schemas.microsoft.com/office/drawing/2014/main" id="{0F782829-0B9C-4ADB-ADE1-FD0AA88405E6}"/>
              </a:ext>
            </a:extLst>
          </p:cNvPr>
          <p:cNvPicPr>
            <a:picLocks noChangeAspect="1"/>
          </p:cNvPicPr>
          <p:nvPr/>
        </p:nvPicPr>
        <p:blipFill>
          <a:blip r:embed="rId3"/>
          <a:stretch>
            <a:fillRect/>
          </a:stretch>
        </p:blipFill>
        <p:spPr>
          <a:xfrm>
            <a:off x="6299200" y="727846"/>
            <a:ext cx="5625605" cy="5430416"/>
          </a:xfrm>
          <a:prstGeom prst="rect">
            <a:avLst/>
          </a:prstGeom>
        </p:spPr>
      </p:pic>
    </p:spTree>
    <p:extLst>
      <p:ext uri="{BB962C8B-B14F-4D97-AF65-F5344CB8AC3E}">
        <p14:creationId xmlns:p14="http://schemas.microsoft.com/office/powerpoint/2010/main" val="1569370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RESULTADO DEL MODELO DE CLASIFICACIÓN EN GEE</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RESULTADO DEL LA TELEINTERPRETACIÓN Y EDICIÓN</a:t>
            </a:r>
          </a:p>
        </p:txBody>
      </p:sp>
      <p:pic>
        <p:nvPicPr>
          <p:cNvPr id="5" name="Imagen 4">
            <a:extLst>
              <a:ext uri="{FF2B5EF4-FFF2-40B4-BE49-F238E27FC236}">
                <a16:creationId xmlns:a16="http://schemas.microsoft.com/office/drawing/2014/main" id="{FB0E251F-EF4E-4C72-9353-3D4DA557FB19}"/>
              </a:ext>
            </a:extLst>
          </p:cNvPr>
          <p:cNvPicPr>
            <a:picLocks noChangeAspect="1"/>
          </p:cNvPicPr>
          <p:nvPr/>
        </p:nvPicPr>
        <p:blipFill>
          <a:blip r:embed="rId2"/>
          <a:stretch>
            <a:fillRect/>
          </a:stretch>
        </p:blipFill>
        <p:spPr>
          <a:xfrm>
            <a:off x="279335" y="661432"/>
            <a:ext cx="5623533" cy="5495726"/>
          </a:xfrm>
          <a:prstGeom prst="rect">
            <a:avLst/>
          </a:prstGeom>
        </p:spPr>
      </p:pic>
      <p:pic>
        <p:nvPicPr>
          <p:cNvPr id="6" name="Imagen 5">
            <a:extLst>
              <a:ext uri="{FF2B5EF4-FFF2-40B4-BE49-F238E27FC236}">
                <a16:creationId xmlns:a16="http://schemas.microsoft.com/office/drawing/2014/main" id="{88467B4F-0D04-448F-BB38-1205DEF646FA}"/>
              </a:ext>
            </a:extLst>
          </p:cNvPr>
          <p:cNvPicPr>
            <a:picLocks noChangeAspect="1"/>
          </p:cNvPicPr>
          <p:nvPr/>
        </p:nvPicPr>
        <p:blipFill>
          <a:blip r:embed="rId3"/>
          <a:stretch>
            <a:fillRect/>
          </a:stretch>
        </p:blipFill>
        <p:spPr>
          <a:xfrm>
            <a:off x="6289134" y="661432"/>
            <a:ext cx="5603772" cy="5496830"/>
          </a:xfrm>
          <a:prstGeom prst="rect">
            <a:avLst/>
          </a:prstGeom>
        </p:spPr>
      </p:pic>
    </p:spTree>
    <p:extLst>
      <p:ext uri="{BB962C8B-B14F-4D97-AF65-F5344CB8AC3E}">
        <p14:creationId xmlns:p14="http://schemas.microsoft.com/office/powerpoint/2010/main" val="346124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4617877" y="184263"/>
            <a:ext cx="23600593" cy="461665"/>
          </a:xfrm>
          <a:prstGeom prst="rect">
            <a:avLst/>
          </a:prstGeom>
          <a:solidFill>
            <a:schemeClr val="tx1"/>
          </a:solidFill>
        </p:spPr>
        <p:txBody>
          <a:bodyPr wrap="square" rtlCol="0">
            <a:spAutoFit/>
          </a:bodyPr>
          <a:lstStyle/>
          <a:p>
            <a:pPr algn="ctr"/>
            <a:r>
              <a:rPr lang="es-CL" sz="2400" b="1" dirty="0">
                <a:solidFill>
                  <a:schemeClr val="bg1"/>
                </a:solidFill>
              </a:rPr>
              <a:t>SECUENCIA DE AVANCE EN EL PROCESO DE TELE INTERPRETACIÓN Y EDICIÓN TOPOLÓGICA DEL MAPA DE DINÁMICA FORESTAL 2006 – 2016 DE GUATEMALA </a:t>
            </a:r>
          </a:p>
        </p:txBody>
      </p:sp>
      <p:pic>
        <p:nvPicPr>
          <p:cNvPr id="5" name="Imagen 4">
            <a:extLst>
              <a:ext uri="{FF2B5EF4-FFF2-40B4-BE49-F238E27FC236}">
                <a16:creationId xmlns:a16="http://schemas.microsoft.com/office/drawing/2014/main" id="{C620D1A3-F5A2-4565-A412-74FE044310F1}"/>
              </a:ext>
            </a:extLst>
          </p:cNvPr>
          <p:cNvPicPr>
            <a:picLocks noChangeAspect="1"/>
          </p:cNvPicPr>
          <p:nvPr/>
        </p:nvPicPr>
        <p:blipFill>
          <a:blip r:embed="rId2"/>
          <a:stretch>
            <a:fillRect/>
          </a:stretch>
        </p:blipFill>
        <p:spPr>
          <a:xfrm>
            <a:off x="-4572000" y="645930"/>
            <a:ext cx="4702434" cy="6212071"/>
          </a:xfrm>
          <a:prstGeom prst="rect">
            <a:avLst/>
          </a:prstGeom>
        </p:spPr>
      </p:pic>
      <p:pic>
        <p:nvPicPr>
          <p:cNvPr id="6" name="Imagen 5">
            <a:extLst>
              <a:ext uri="{FF2B5EF4-FFF2-40B4-BE49-F238E27FC236}">
                <a16:creationId xmlns:a16="http://schemas.microsoft.com/office/drawing/2014/main" id="{7C09524A-B39A-4A8D-8AA2-C80D265B788E}"/>
              </a:ext>
            </a:extLst>
          </p:cNvPr>
          <p:cNvPicPr>
            <a:picLocks noChangeAspect="1"/>
          </p:cNvPicPr>
          <p:nvPr/>
        </p:nvPicPr>
        <p:blipFill>
          <a:blip r:embed="rId3"/>
          <a:stretch>
            <a:fillRect/>
          </a:stretch>
        </p:blipFill>
        <p:spPr>
          <a:xfrm>
            <a:off x="131695" y="645930"/>
            <a:ext cx="4696081" cy="6212070"/>
          </a:xfrm>
          <a:prstGeom prst="rect">
            <a:avLst/>
          </a:prstGeom>
        </p:spPr>
      </p:pic>
      <p:pic>
        <p:nvPicPr>
          <p:cNvPr id="7" name="Imagen 6">
            <a:extLst>
              <a:ext uri="{FF2B5EF4-FFF2-40B4-BE49-F238E27FC236}">
                <a16:creationId xmlns:a16="http://schemas.microsoft.com/office/drawing/2014/main" id="{36F0489D-FBEF-4F19-999B-CA8C426A3B59}"/>
              </a:ext>
            </a:extLst>
          </p:cNvPr>
          <p:cNvPicPr>
            <a:picLocks noChangeAspect="1"/>
          </p:cNvPicPr>
          <p:nvPr/>
        </p:nvPicPr>
        <p:blipFill>
          <a:blip r:embed="rId4"/>
          <a:stretch>
            <a:fillRect/>
          </a:stretch>
        </p:blipFill>
        <p:spPr>
          <a:xfrm>
            <a:off x="4827775" y="645929"/>
            <a:ext cx="4709291" cy="6212070"/>
          </a:xfrm>
          <a:prstGeom prst="rect">
            <a:avLst/>
          </a:prstGeom>
        </p:spPr>
      </p:pic>
      <p:pic>
        <p:nvPicPr>
          <p:cNvPr id="9" name="Imagen 8">
            <a:extLst>
              <a:ext uri="{FF2B5EF4-FFF2-40B4-BE49-F238E27FC236}">
                <a16:creationId xmlns:a16="http://schemas.microsoft.com/office/drawing/2014/main" id="{C69FC889-9F57-4DEF-B022-59E0B6988DEC}"/>
              </a:ext>
            </a:extLst>
          </p:cNvPr>
          <p:cNvPicPr>
            <a:picLocks noChangeAspect="1"/>
          </p:cNvPicPr>
          <p:nvPr/>
        </p:nvPicPr>
        <p:blipFill>
          <a:blip r:embed="rId5"/>
          <a:stretch>
            <a:fillRect/>
          </a:stretch>
        </p:blipFill>
        <p:spPr>
          <a:xfrm>
            <a:off x="9556064" y="645930"/>
            <a:ext cx="4735503" cy="6212071"/>
          </a:xfrm>
          <a:prstGeom prst="rect">
            <a:avLst/>
          </a:prstGeom>
        </p:spPr>
      </p:pic>
      <p:pic>
        <p:nvPicPr>
          <p:cNvPr id="2" name="Imagen 1">
            <a:extLst>
              <a:ext uri="{FF2B5EF4-FFF2-40B4-BE49-F238E27FC236}">
                <a16:creationId xmlns:a16="http://schemas.microsoft.com/office/drawing/2014/main" id="{50CEEF4C-F3CD-49F6-B192-0403042B333F}"/>
              </a:ext>
            </a:extLst>
          </p:cNvPr>
          <p:cNvPicPr>
            <a:picLocks noChangeAspect="1"/>
          </p:cNvPicPr>
          <p:nvPr/>
        </p:nvPicPr>
        <p:blipFill>
          <a:blip r:embed="rId6"/>
          <a:stretch>
            <a:fillRect/>
          </a:stretch>
        </p:blipFill>
        <p:spPr>
          <a:xfrm>
            <a:off x="14310565" y="645929"/>
            <a:ext cx="4718028" cy="6212070"/>
          </a:xfrm>
          <a:prstGeom prst="rect">
            <a:avLst/>
          </a:prstGeom>
        </p:spPr>
      </p:pic>
    </p:spTree>
    <p:extLst>
      <p:ext uri="{BB962C8B-B14F-4D97-AF65-F5344CB8AC3E}">
        <p14:creationId xmlns:p14="http://schemas.microsoft.com/office/powerpoint/2010/main" val="210433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1464907" y="444137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74170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209728A-61A6-4ECB-A728-76A5F6F5680B}"/>
              </a:ext>
            </a:extLst>
          </p:cNvPr>
          <p:cNvPicPr>
            <a:picLocks noChangeAspect="1"/>
          </p:cNvPicPr>
          <p:nvPr/>
        </p:nvPicPr>
        <p:blipFill>
          <a:blip r:embed="rId2"/>
          <a:stretch>
            <a:fillRect/>
          </a:stretch>
        </p:blipFill>
        <p:spPr>
          <a:xfrm>
            <a:off x="114300" y="-172403"/>
            <a:ext cx="11963400" cy="5343525"/>
          </a:xfrm>
          <a:prstGeom prst="rect">
            <a:avLst/>
          </a:prstGeom>
        </p:spPr>
      </p:pic>
      <p:pic>
        <p:nvPicPr>
          <p:cNvPr id="5" name="Imagen 4">
            <a:extLst>
              <a:ext uri="{FF2B5EF4-FFF2-40B4-BE49-F238E27FC236}">
                <a16:creationId xmlns:a16="http://schemas.microsoft.com/office/drawing/2014/main" id="{D9A01470-35E0-40CD-A2EB-24BB234D0496}"/>
              </a:ext>
            </a:extLst>
          </p:cNvPr>
          <p:cNvPicPr>
            <a:picLocks noChangeAspect="1"/>
          </p:cNvPicPr>
          <p:nvPr/>
        </p:nvPicPr>
        <p:blipFill>
          <a:blip r:embed="rId3"/>
          <a:stretch>
            <a:fillRect/>
          </a:stretch>
        </p:blipFill>
        <p:spPr>
          <a:xfrm>
            <a:off x="82794" y="5388378"/>
            <a:ext cx="11994906" cy="5343525"/>
          </a:xfrm>
          <a:prstGeom prst="rect">
            <a:avLst/>
          </a:prstGeom>
        </p:spPr>
      </p:pic>
    </p:spTree>
    <p:extLst>
      <p:ext uri="{BB962C8B-B14F-4D97-AF65-F5344CB8AC3E}">
        <p14:creationId xmlns:p14="http://schemas.microsoft.com/office/powerpoint/2010/main" val="2936813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CF5359-0206-4F6F-815E-25FC28EDC921}"/>
              </a:ext>
            </a:extLst>
          </p:cNvPr>
          <p:cNvPicPr>
            <a:picLocks noChangeAspect="1"/>
          </p:cNvPicPr>
          <p:nvPr/>
        </p:nvPicPr>
        <p:blipFill>
          <a:blip r:embed="rId2"/>
          <a:stretch>
            <a:fillRect/>
          </a:stretch>
        </p:blipFill>
        <p:spPr>
          <a:xfrm>
            <a:off x="542810" y="3213735"/>
            <a:ext cx="11191990" cy="5391150"/>
          </a:xfrm>
          <a:prstGeom prst="rect">
            <a:avLst/>
          </a:prstGeom>
        </p:spPr>
      </p:pic>
      <p:pic>
        <p:nvPicPr>
          <p:cNvPr id="3" name="Imagen 2">
            <a:extLst>
              <a:ext uri="{FF2B5EF4-FFF2-40B4-BE49-F238E27FC236}">
                <a16:creationId xmlns:a16="http://schemas.microsoft.com/office/drawing/2014/main" id="{B03E913D-4541-4264-BFDD-1197DF163554}"/>
              </a:ext>
            </a:extLst>
          </p:cNvPr>
          <p:cNvPicPr>
            <a:picLocks noChangeAspect="1"/>
          </p:cNvPicPr>
          <p:nvPr/>
        </p:nvPicPr>
        <p:blipFill>
          <a:blip r:embed="rId3"/>
          <a:stretch>
            <a:fillRect/>
          </a:stretch>
        </p:blipFill>
        <p:spPr>
          <a:xfrm>
            <a:off x="457200" y="-2116455"/>
            <a:ext cx="11277600" cy="5391150"/>
          </a:xfrm>
          <a:prstGeom prst="rect">
            <a:avLst/>
          </a:prstGeom>
        </p:spPr>
      </p:pic>
    </p:spTree>
    <p:extLst>
      <p:ext uri="{BB962C8B-B14F-4D97-AF65-F5344CB8AC3E}">
        <p14:creationId xmlns:p14="http://schemas.microsoft.com/office/powerpoint/2010/main" val="3174993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97358BF6-D6E1-F148-8877-9DBD1C70D6D7}"/>
              </a:ext>
            </a:extLst>
          </p:cNvPr>
          <p:cNvSpPr/>
          <p:nvPr/>
        </p:nvSpPr>
        <p:spPr>
          <a:xfrm>
            <a:off x="0" y="1129228"/>
            <a:ext cx="12192000" cy="44022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a:extLst>
              <a:ext uri="{FF2B5EF4-FFF2-40B4-BE49-F238E27FC236}">
                <a16:creationId xmlns:a16="http://schemas.microsoft.com/office/drawing/2014/main" id="{EF28EC3F-0194-6846-9D11-7927F51E7F88}"/>
              </a:ext>
            </a:extLst>
          </p:cNvPr>
          <p:cNvPicPr>
            <a:picLocks noChangeAspect="1"/>
          </p:cNvPicPr>
          <p:nvPr/>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22000"/>
              </a:prstClr>
            </a:outerShdw>
          </a:effectLst>
        </p:spPr>
      </p:pic>
      <p:pic>
        <p:nvPicPr>
          <p:cNvPr id="9" name="Imagen 8">
            <a:extLst>
              <a:ext uri="{FF2B5EF4-FFF2-40B4-BE49-F238E27FC236}">
                <a16:creationId xmlns:a16="http://schemas.microsoft.com/office/drawing/2014/main" id="{FEF1111F-657D-2648-B3F8-D6D20B72140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900917" y="1129228"/>
            <a:ext cx="5291083" cy="4394984"/>
          </a:xfrm>
          <a:prstGeom prst="rect">
            <a:avLst/>
          </a:prstGeom>
          <a:effectLst>
            <a:outerShdw blurRad="330200" dist="800100" dir="8100000" algn="tr" rotWithShape="0">
              <a:prstClr val="black">
                <a:alpha val="10000"/>
              </a:prstClr>
            </a:outerShdw>
          </a:effectLst>
        </p:spPr>
      </p:pic>
      <p:sp>
        <p:nvSpPr>
          <p:cNvPr id="6" name="CuadroTexto 5">
            <a:extLst>
              <a:ext uri="{FF2B5EF4-FFF2-40B4-BE49-F238E27FC236}">
                <a16:creationId xmlns:a16="http://schemas.microsoft.com/office/drawing/2014/main" id="{CC15614F-DB49-184B-82CC-D1E4E1A528A6}"/>
              </a:ext>
            </a:extLst>
          </p:cNvPr>
          <p:cNvSpPr txBox="1"/>
          <p:nvPr/>
        </p:nvSpPr>
        <p:spPr>
          <a:xfrm>
            <a:off x="-600" y="4161128"/>
            <a:ext cx="12192000" cy="461665"/>
          </a:xfrm>
          <a:prstGeom prst="rect">
            <a:avLst/>
          </a:prstGeom>
          <a:solidFill>
            <a:schemeClr val="bg1">
              <a:lumMod val="50000"/>
            </a:schemeClr>
          </a:solidFill>
        </p:spPr>
        <p:txBody>
          <a:bodyPr wrap="square" rtlCol="0">
            <a:spAutoFit/>
          </a:bodyPr>
          <a:lstStyle/>
          <a:p>
            <a:pPr algn="ctr"/>
            <a:r>
              <a:rPr lang="es-ES_tradnl" sz="2400" dirty="0">
                <a:solidFill>
                  <a:schemeClr val="bg1"/>
                </a:solidFill>
              </a:rPr>
              <a:t>Muchas Gracias</a:t>
            </a:r>
          </a:p>
        </p:txBody>
      </p:sp>
      <p:pic>
        <p:nvPicPr>
          <p:cNvPr id="10" name="Imagen 9">
            <a:extLst>
              <a:ext uri="{FF2B5EF4-FFF2-40B4-BE49-F238E27FC236}">
                <a16:creationId xmlns:a16="http://schemas.microsoft.com/office/drawing/2014/main" id="{B2B7D4C7-1CF4-A34E-8E4B-1BD6DAC3DB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0" y="5531437"/>
            <a:ext cx="12193200" cy="1320490"/>
          </a:xfrm>
          <a:prstGeom prst="rect">
            <a:avLst/>
          </a:prstGeom>
        </p:spPr>
      </p:pic>
      <p:pic>
        <p:nvPicPr>
          <p:cNvPr id="11" name="Imagen 10">
            <a:extLst>
              <a:ext uri="{FF2B5EF4-FFF2-40B4-BE49-F238E27FC236}">
                <a16:creationId xmlns:a16="http://schemas.microsoft.com/office/drawing/2014/main" id="{D3312E45-BE38-334A-964C-7D24D337737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Tree>
    <p:extLst>
      <p:ext uri="{BB962C8B-B14F-4D97-AF65-F5344CB8AC3E}">
        <p14:creationId xmlns:p14="http://schemas.microsoft.com/office/powerpoint/2010/main" val="231263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Guatemala en la CMNUCC en la actualidad</a:t>
            </a:r>
          </a:p>
        </p:txBody>
      </p:sp>
      <p:pic>
        <p:nvPicPr>
          <p:cNvPr id="4" name="Imagen 3">
            <a:extLst>
              <a:ext uri="{FF2B5EF4-FFF2-40B4-BE49-F238E27FC236}">
                <a16:creationId xmlns:a16="http://schemas.microsoft.com/office/drawing/2014/main" id="{8934D2E0-F46D-4248-986F-67741F081C98}"/>
              </a:ext>
            </a:extLst>
          </p:cNvPr>
          <p:cNvPicPr>
            <a:picLocks noChangeAspect="1"/>
          </p:cNvPicPr>
          <p:nvPr/>
        </p:nvPicPr>
        <p:blipFill>
          <a:blip r:embed="rId2"/>
          <a:stretch>
            <a:fillRect/>
          </a:stretch>
        </p:blipFill>
        <p:spPr>
          <a:xfrm>
            <a:off x="628650" y="1921608"/>
            <a:ext cx="10934700" cy="4391025"/>
          </a:xfrm>
          <a:prstGeom prst="rect">
            <a:avLst/>
          </a:prstGeom>
        </p:spPr>
      </p:pic>
      <p:sp>
        <p:nvSpPr>
          <p:cNvPr id="5" name="Flecha: a la derecha 4">
            <a:extLst>
              <a:ext uri="{FF2B5EF4-FFF2-40B4-BE49-F238E27FC236}">
                <a16:creationId xmlns:a16="http://schemas.microsoft.com/office/drawing/2014/main" id="{C21745AE-DF11-467B-B47D-90367BCC772A}"/>
              </a:ext>
            </a:extLst>
          </p:cNvPr>
          <p:cNvSpPr/>
          <p:nvPr/>
        </p:nvSpPr>
        <p:spPr>
          <a:xfrm rot="10800000">
            <a:off x="1538787" y="5756987"/>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Flecha: a la derecha 7">
            <a:extLst>
              <a:ext uri="{FF2B5EF4-FFF2-40B4-BE49-F238E27FC236}">
                <a16:creationId xmlns:a16="http://schemas.microsoft.com/office/drawing/2014/main" id="{950B63E4-F108-4EA6-A265-671A8D5572A2}"/>
              </a:ext>
            </a:extLst>
          </p:cNvPr>
          <p:cNvSpPr/>
          <p:nvPr/>
        </p:nvSpPr>
        <p:spPr>
          <a:xfrm rot="10800000">
            <a:off x="4406395" y="520026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Flecha: a la derecha 8">
            <a:extLst>
              <a:ext uri="{FF2B5EF4-FFF2-40B4-BE49-F238E27FC236}">
                <a16:creationId xmlns:a16="http://schemas.microsoft.com/office/drawing/2014/main" id="{4FD004E7-001F-4A33-9EBE-D4BB4B89A1E2}"/>
              </a:ext>
            </a:extLst>
          </p:cNvPr>
          <p:cNvSpPr/>
          <p:nvPr/>
        </p:nvSpPr>
        <p:spPr>
          <a:xfrm rot="10800000">
            <a:off x="7214910" y="5960705"/>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Flecha: a la derecha 9">
            <a:extLst>
              <a:ext uri="{FF2B5EF4-FFF2-40B4-BE49-F238E27FC236}">
                <a16:creationId xmlns:a16="http://schemas.microsoft.com/office/drawing/2014/main" id="{465DEB0B-2C08-43DD-8F49-2E0CD93C7E32}"/>
              </a:ext>
            </a:extLst>
          </p:cNvPr>
          <p:cNvSpPr/>
          <p:nvPr/>
        </p:nvSpPr>
        <p:spPr>
          <a:xfrm rot="10800000">
            <a:off x="1289208" y="429519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Flecha: a la derecha 10">
            <a:extLst>
              <a:ext uri="{FF2B5EF4-FFF2-40B4-BE49-F238E27FC236}">
                <a16:creationId xmlns:a16="http://schemas.microsoft.com/office/drawing/2014/main" id="{E5D078C0-76C7-48EB-8413-815CCB276DB6}"/>
              </a:ext>
            </a:extLst>
          </p:cNvPr>
          <p:cNvSpPr/>
          <p:nvPr/>
        </p:nvSpPr>
        <p:spPr>
          <a:xfrm rot="10800000">
            <a:off x="7412984" y="5396204"/>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C8BB05D8-191E-44BC-936D-99017CE7CADC}"/>
              </a:ext>
            </a:extLst>
          </p:cNvPr>
          <p:cNvSpPr/>
          <p:nvPr/>
        </p:nvSpPr>
        <p:spPr>
          <a:xfrm>
            <a:off x="10847449" y="6563403"/>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98595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5" name="Imagen 4">
            <a:extLst>
              <a:ext uri="{FF2B5EF4-FFF2-40B4-BE49-F238E27FC236}">
                <a16:creationId xmlns:a16="http://schemas.microsoft.com/office/drawing/2014/main" id="{10E2754A-C581-408A-9B41-4E816563C0E6}"/>
              </a:ext>
            </a:extLst>
          </p:cNvPr>
          <p:cNvPicPr>
            <a:picLocks noChangeAspect="1"/>
          </p:cNvPicPr>
          <p:nvPr/>
        </p:nvPicPr>
        <p:blipFill>
          <a:blip r:embed="rId2"/>
          <a:stretch>
            <a:fillRect/>
          </a:stretch>
        </p:blipFill>
        <p:spPr>
          <a:xfrm>
            <a:off x="1317227" y="1670838"/>
            <a:ext cx="9299839" cy="5187161"/>
          </a:xfrm>
          <a:prstGeom prst="rect">
            <a:avLst/>
          </a:prstGeom>
        </p:spPr>
      </p:pic>
      <p:sp>
        <p:nvSpPr>
          <p:cNvPr id="6" name="Rectángulo 5">
            <a:extLst>
              <a:ext uri="{FF2B5EF4-FFF2-40B4-BE49-F238E27FC236}">
                <a16:creationId xmlns:a16="http://schemas.microsoft.com/office/drawing/2014/main" id="{9E98CC5D-E4D4-4D46-BDB1-653B1D56A3C5}"/>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60778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4" name="Imagen 3">
            <a:extLst>
              <a:ext uri="{FF2B5EF4-FFF2-40B4-BE49-F238E27FC236}">
                <a16:creationId xmlns:a16="http://schemas.microsoft.com/office/drawing/2014/main" id="{D05A73BE-60FA-41BF-B11B-C5461FADD26F}"/>
              </a:ext>
            </a:extLst>
          </p:cNvPr>
          <p:cNvPicPr>
            <a:picLocks noChangeAspect="1"/>
          </p:cNvPicPr>
          <p:nvPr/>
        </p:nvPicPr>
        <p:blipFill>
          <a:blip r:embed="rId2"/>
          <a:stretch>
            <a:fillRect/>
          </a:stretch>
        </p:blipFill>
        <p:spPr>
          <a:xfrm>
            <a:off x="232501" y="1670838"/>
            <a:ext cx="11572875" cy="4772025"/>
          </a:xfrm>
          <a:prstGeom prst="rect">
            <a:avLst/>
          </a:prstGeom>
        </p:spPr>
      </p:pic>
      <p:sp>
        <p:nvSpPr>
          <p:cNvPr id="6" name="Rectángulo 5">
            <a:extLst>
              <a:ext uri="{FF2B5EF4-FFF2-40B4-BE49-F238E27FC236}">
                <a16:creationId xmlns:a16="http://schemas.microsoft.com/office/drawing/2014/main" id="{45A20796-EBC0-4390-8FB9-8F51EB764BAE}"/>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164845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0" y="3799645"/>
            <a:ext cx="12192000"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a:stCxn id="74" idx="2"/>
            <a:endCxn id="109" idx="6"/>
          </p:cNvCxnSpPr>
          <p:nvPr/>
        </p:nvCxnSpPr>
        <p:spPr>
          <a:xfrm>
            <a:off x="541538" y="4134777"/>
            <a:ext cx="1087953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73" name="Conector recto 72">
            <a:extLst>
              <a:ext uri="{FF2B5EF4-FFF2-40B4-BE49-F238E27FC236}">
                <a16:creationId xmlns:a16="http://schemas.microsoft.com/office/drawing/2014/main" id="{552C1A0E-9A88-4CA6-969E-5251CE9A201A}"/>
              </a:ext>
            </a:extLst>
          </p:cNvPr>
          <p:cNvCxnSpPr/>
          <p:nvPr/>
        </p:nvCxnSpPr>
        <p:spPr>
          <a:xfrm>
            <a:off x="643631" y="3391272"/>
            <a:ext cx="0" cy="144706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Elipse 73">
            <a:extLst>
              <a:ext uri="{FF2B5EF4-FFF2-40B4-BE49-F238E27FC236}">
                <a16:creationId xmlns:a16="http://schemas.microsoft.com/office/drawing/2014/main" id="{BF16ABE1-3993-4695-B3EC-DAD8572F4D50}"/>
              </a:ext>
            </a:extLst>
          </p:cNvPr>
          <p:cNvSpPr/>
          <p:nvPr/>
        </p:nvSpPr>
        <p:spPr>
          <a:xfrm>
            <a:off x="541538"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5" name="CuadroTexto 74">
            <a:extLst>
              <a:ext uri="{FF2B5EF4-FFF2-40B4-BE49-F238E27FC236}">
                <a16:creationId xmlns:a16="http://schemas.microsoft.com/office/drawing/2014/main" id="{014C511B-FCF3-4AF5-8BAC-011E0551EF3E}"/>
              </a:ext>
            </a:extLst>
          </p:cNvPr>
          <p:cNvSpPr txBox="1"/>
          <p:nvPr/>
        </p:nvSpPr>
        <p:spPr>
          <a:xfrm>
            <a:off x="1452617" y="2189138"/>
            <a:ext cx="1331651" cy="1015663"/>
          </a:xfrm>
          <a:prstGeom prst="rect">
            <a:avLst/>
          </a:prstGeom>
          <a:solidFill>
            <a:schemeClr val="bg1">
              <a:lumMod val="85000"/>
            </a:schemeClr>
          </a:solidFill>
        </p:spPr>
        <p:txBody>
          <a:bodyPr wrap="square" rtlCol="0">
            <a:spAutoFit/>
          </a:bodyPr>
          <a:lstStyle/>
          <a:p>
            <a:pPr algn="ctr"/>
            <a:r>
              <a:rPr lang="es-CL" sz="1200" dirty="0"/>
              <a:t>Finalización de la digitalización de las cicatrices de incendio 2011 – 2014 - 2016</a:t>
            </a:r>
          </a:p>
        </p:txBody>
      </p:sp>
      <p:sp>
        <p:nvSpPr>
          <p:cNvPr id="76" name="CuadroTexto 75">
            <a:extLst>
              <a:ext uri="{FF2B5EF4-FFF2-40B4-BE49-F238E27FC236}">
                <a16:creationId xmlns:a16="http://schemas.microsoft.com/office/drawing/2014/main" id="{1F8612BF-7793-410B-AD85-60432B3EF390}"/>
              </a:ext>
            </a:extLst>
          </p:cNvPr>
          <p:cNvSpPr txBox="1"/>
          <p:nvPr/>
        </p:nvSpPr>
        <p:spPr>
          <a:xfrm>
            <a:off x="0" y="4751309"/>
            <a:ext cx="1331651" cy="646331"/>
          </a:xfrm>
          <a:prstGeom prst="rect">
            <a:avLst/>
          </a:prstGeom>
          <a:solidFill>
            <a:schemeClr val="bg1">
              <a:lumMod val="95000"/>
            </a:schemeClr>
          </a:solidFill>
        </p:spPr>
        <p:txBody>
          <a:bodyPr wrap="square" rtlCol="0">
            <a:spAutoFit/>
          </a:bodyPr>
          <a:lstStyle/>
          <a:p>
            <a:pPr algn="ctr"/>
            <a:r>
              <a:rPr lang="es-CL" sz="1200" dirty="0"/>
              <a:t>Actividad transversal y permanente</a:t>
            </a:r>
          </a:p>
        </p:txBody>
      </p:sp>
      <p:cxnSp>
        <p:nvCxnSpPr>
          <p:cNvPr id="77" name="Conector recto 76">
            <a:extLst>
              <a:ext uri="{FF2B5EF4-FFF2-40B4-BE49-F238E27FC236}">
                <a16:creationId xmlns:a16="http://schemas.microsoft.com/office/drawing/2014/main" id="{E4088286-093E-405E-BC54-37FC6E5F8C29}"/>
              </a:ext>
            </a:extLst>
          </p:cNvPr>
          <p:cNvCxnSpPr>
            <a:cxnSpLocks/>
            <a:stCxn id="75" idx="2"/>
            <a:endCxn id="80" idx="0"/>
          </p:cNvCxnSpPr>
          <p:nvPr/>
        </p:nvCxnSpPr>
        <p:spPr>
          <a:xfrm>
            <a:off x="2118443" y="3204801"/>
            <a:ext cx="25516" cy="164379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Elipse 77">
            <a:extLst>
              <a:ext uri="{FF2B5EF4-FFF2-40B4-BE49-F238E27FC236}">
                <a16:creationId xmlns:a16="http://schemas.microsoft.com/office/drawing/2014/main" id="{33260211-C349-455C-B432-A32A01F9AFCB}"/>
              </a:ext>
            </a:extLst>
          </p:cNvPr>
          <p:cNvSpPr/>
          <p:nvPr/>
        </p:nvSpPr>
        <p:spPr>
          <a:xfrm>
            <a:off x="2019671"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0" name="CuadroTexto 79">
            <a:extLst>
              <a:ext uri="{FF2B5EF4-FFF2-40B4-BE49-F238E27FC236}">
                <a16:creationId xmlns:a16="http://schemas.microsoft.com/office/drawing/2014/main" id="{4E657FA7-D369-4D33-9EF0-4B633033720F}"/>
              </a:ext>
            </a:extLst>
          </p:cNvPr>
          <p:cNvSpPr txBox="1"/>
          <p:nvPr/>
        </p:nvSpPr>
        <p:spPr>
          <a:xfrm>
            <a:off x="1478133" y="4848594"/>
            <a:ext cx="1331651" cy="830997"/>
          </a:xfrm>
          <a:prstGeom prst="rect">
            <a:avLst/>
          </a:prstGeom>
          <a:solidFill>
            <a:schemeClr val="bg1">
              <a:lumMod val="95000"/>
            </a:schemeClr>
          </a:solidFill>
        </p:spPr>
        <p:txBody>
          <a:bodyPr wrap="square" rtlCol="0">
            <a:spAutoFit/>
          </a:bodyPr>
          <a:lstStyle/>
          <a:p>
            <a:pPr algn="ctr"/>
            <a:r>
              <a:rPr lang="es-CL" sz="1200" dirty="0"/>
              <a:t>Validación de cicatrices de incendio 2011 – 2014 - 2016</a:t>
            </a:r>
          </a:p>
        </p:txBody>
      </p:sp>
      <p:sp>
        <p:nvSpPr>
          <p:cNvPr id="81" name="CuadroTexto 80">
            <a:extLst>
              <a:ext uri="{FF2B5EF4-FFF2-40B4-BE49-F238E27FC236}">
                <a16:creationId xmlns:a16="http://schemas.microsoft.com/office/drawing/2014/main" id="{5F4FAB98-0C34-4B96-9715-9FA8F6D9507F}"/>
              </a:ext>
            </a:extLst>
          </p:cNvPr>
          <p:cNvSpPr txBox="1"/>
          <p:nvPr/>
        </p:nvSpPr>
        <p:spPr>
          <a:xfrm>
            <a:off x="1526685" y="4318081"/>
            <a:ext cx="1210673" cy="253916"/>
          </a:xfrm>
          <a:prstGeom prst="rect">
            <a:avLst/>
          </a:prstGeom>
          <a:solidFill>
            <a:schemeClr val="accent4">
              <a:lumMod val="20000"/>
              <a:lumOff val="80000"/>
            </a:schemeClr>
          </a:solidFill>
        </p:spPr>
        <p:txBody>
          <a:bodyPr wrap="square" rtlCol="0">
            <a:spAutoFit/>
          </a:bodyPr>
          <a:lstStyle/>
          <a:p>
            <a:pPr algn="ctr"/>
            <a:r>
              <a:rPr lang="es-CL" sz="1050" b="1" dirty="0"/>
              <a:t>25 mayo – 7 junio</a:t>
            </a:r>
          </a:p>
        </p:txBody>
      </p:sp>
      <p:sp>
        <p:nvSpPr>
          <p:cNvPr id="82" name="CuadroTexto 81">
            <a:extLst>
              <a:ext uri="{FF2B5EF4-FFF2-40B4-BE49-F238E27FC236}">
                <a16:creationId xmlns:a16="http://schemas.microsoft.com/office/drawing/2014/main" id="{EF9B2DA8-4207-401A-A84E-978101F803DB}"/>
              </a:ext>
            </a:extLst>
          </p:cNvPr>
          <p:cNvSpPr txBox="1"/>
          <p:nvPr/>
        </p:nvSpPr>
        <p:spPr>
          <a:xfrm>
            <a:off x="24949" y="4317193"/>
            <a:ext cx="1210673" cy="253916"/>
          </a:xfrm>
          <a:prstGeom prst="rect">
            <a:avLst/>
          </a:prstGeom>
          <a:solidFill>
            <a:schemeClr val="accent4">
              <a:lumMod val="20000"/>
              <a:lumOff val="80000"/>
            </a:schemeClr>
          </a:solidFill>
        </p:spPr>
        <p:txBody>
          <a:bodyPr wrap="square" rtlCol="0">
            <a:spAutoFit/>
          </a:bodyPr>
          <a:lstStyle/>
          <a:p>
            <a:pPr algn="ctr"/>
            <a:r>
              <a:rPr lang="es-CL" sz="1050" b="1" dirty="0"/>
              <a:t>Mayo – Diciembre</a:t>
            </a:r>
          </a:p>
        </p:txBody>
      </p:sp>
      <p:cxnSp>
        <p:nvCxnSpPr>
          <p:cNvPr id="83" name="Conector recto 82">
            <a:extLst>
              <a:ext uri="{FF2B5EF4-FFF2-40B4-BE49-F238E27FC236}">
                <a16:creationId xmlns:a16="http://schemas.microsoft.com/office/drawing/2014/main" id="{1D25B3CF-CE12-4747-A795-EDB3E5D85097}"/>
              </a:ext>
            </a:extLst>
          </p:cNvPr>
          <p:cNvCxnSpPr>
            <a:cxnSpLocks/>
            <a:stCxn id="85" idx="2"/>
            <a:endCxn id="84" idx="4"/>
          </p:cNvCxnSpPr>
          <p:nvPr/>
        </p:nvCxnSpPr>
        <p:spPr>
          <a:xfrm>
            <a:off x="3391269" y="1738174"/>
            <a:ext cx="0" cy="247206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Elipse 83">
            <a:extLst>
              <a:ext uri="{FF2B5EF4-FFF2-40B4-BE49-F238E27FC236}">
                <a16:creationId xmlns:a16="http://schemas.microsoft.com/office/drawing/2014/main" id="{DC9805E3-EEA3-4FE2-AF87-033A3CA59952}"/>
              </a:ext>
            </a:extLst>
          </p:cNvPr>
          <p:cNvSpPr/>
          <p:nvPr/>
        </p:nvSpPr>
        <p:spPr>
          <a:xfrm>
            <a:off x="3289176"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5" name="CuadroTexto 84">
            <a:extLst>
              <a:ext uri="{FF2B5EF4-FFF2-40B4-BE49-F238E27FC236}">
                <a16:creationId xmlns:a16="http://schemas.microsoft.com/office/drawing/2014/main" id="{FABCCE68-4215-4D42-8564-4153BDEEE059}"/>
              </a:ext>
            </a:extLst>
          </p:cNvPr>
          <p:cNvSpPr txBox="1"/>
          <p:nvPr/>
        </p:nvSpPr>
        <p:spPr>
          <a:xfrm>
            <a:off x="2723222" y="1276509"/>
            <a:ext cx="1336093" cy="461665"/>
          </a:xfrm>
          <a:prstGeom prst="rect">
            <a:avLst/>
          </a:prstGeom>
          <a:solidFill>
            <a:schemeClr val="bg1">
              <a:lumMod val="85000"/>
            </a:schemeClr>
          </a:solidFill>
        </p:spPr>
        <p:txBody>
          <a:bodyPr wrap="square" rtlCol="0">
            <a:spAutoFit/>
          </a:bodyPr>
          <a:lstStyle/>
          <a:p>
            <a:pPr algn="ctr"/>
            <a:r>
              <a:rPr lang="es-CL" sz="1200" dirty="0"/>
              <a:t>Propuesta para actualizar el NREF</a:t>
            </a:r>
          </a:p>
        </p:txBody>
      </p:sp>
      <p:sp>
        <p:nvSpPr>
          <p:cNvPr id="87" name="CuadroTexto 86">
            <a:extLst>
              <a:ext uri="{FF2B5EF4-FFF2-40B4-BE49-F238E27FC236}">
                <a16:creationId xmlns:a16="http://schemas.microsoft.com/office/drawing/2014/main" id="{4168EFC0-3B83-464F-AA1E-B1273F086A97}"/>
              </a:ext>
            </a:extLst>
          </p:cNvPr>
          <p:cNvSpPr txBox="1"/>
          <p:nvPr/>
        </p:nvSpPr>
        <p:spPr>
          <a:xfrm>
            <a:off x="2911875" y="4318081"/>
            <a:ext cx="1052005" cy="253916"/>
          </a:xfrm>
          <a:prstGeom prst="rect">
            <a:avLst/>
          </a:prstGeom>
          <a:solidFill>
            <a:schemeClr val="accent4">
              <a:lumMod val="20000"/>
              <a:lumOff val="80000"/>
            </a:schemeClr>
          </a:solidFill>
        </p:spPr>
        <p:txBody>
          <a:bodyPr wrap="square" rtlCol="0">
            <a:spAutoFit/>
          </a:bodyPr>
          <a:lstStyle/>
          <a:p>
            <a:pPr algn="ctr"/>
            <a:r>
              <a:rPr lang="es-CL" sz="1050" b="1" dirty="0"/>
              <a:t>28 mayo</a:t>
            </a:r>
          </a:p>
        </p:txBody>
      </p: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4870235" y="3389467"/>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4768144"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4113138" y="2743136"/>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4115065" y="5022970"/>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4281272" y="4326071"/>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6473480" y="3094768"/>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6371389" y="403443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5712769" y="2079105"/>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5706122" y="4860017"/>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5947478" y="4310070"/>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cxnSp>
        <p:nvCxnSpPr>
          <p:cNvPr id="98" name="Conector recto 97">
            <a:extLst>
              <a:ext uri="{FF2B5EF4-FFF2-40B4-BE49-F238E27FC236}">
                <a16:creationId xmlns:a16="http://schemas.microsoft.com/office/drawing/2014/main" id="{F2E9E165-FA8A-4DAA-8D99-9859A74CEB4F}"/>
              </a:ext>
            </a:extLst>
          </p:cNvPr>
          <p:cNvCxnSpPr>
            <a:cxnSpLocks/>
            <a:stCxn id="119" idx="2"/>
            <a:endCxn id="101" idx="0"/>
          </p:cNvCxnSpPr>
          <p:nvPr/>
        </p:nvCxnSpPr>
        <p:spPr>
          <a:xfrm flipH="1">
            <a:off x="8238251" y="3715309"/>
            <a:ext cx="40130" cy="204261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Elipse 98">
            <a:extLst>
              <a:ext uri="{FF2B5EF4-FFF2-40B4-BE49-F238E27FC236}">
                <a16:creationId xmlns:a16="http://schemas.microsoft.com/office/drawing/2014/main" id="{9BB571BD-2147-431C-BBA1-A8D809EEBA91}"/>
              </a:ext>
            </a:extLst>
          </p:cNvPr>
          <p:cNvSpPr/>
          <p:nvPr/>
        </p:nvSpPr>
        <p:spPr>
          <a:xfrm>
            <a:off x="8176289" y="404056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1" name="CuadroTexto 100">
            <a:extLst>
              <a:ext uri="{FF2B5EF4-FFF2-40B4-BE49-F238E27FC236}">
                <a16:creationId xmlns:a16="http://schemas.microsoft.com/office/drawing/2014/main" id="{E5DBE3D0-E73F-40E9-BF7E-3216DE6B33C3}"/>
              </a:ext>
            </a:extLst>
          </p:cNvPr>
          <p:cNvSpPr txBox="1"/>
          <p:nvPr/>
        </p:nvSpPr>
        <p:spPr>
          <a:xfrm>
            <a:off x="7344938" y="5757923"/>
            <a:ext cx="1786625" cy="646331"/>
          </a:xfrm>
          <a:prstGeom prst="rect">
            <a:avLst/>
          </a:prstGeom>
          <a:solidFill>
            <a:schemeClr val="bg1">
              <a:lumMod val="95000"/>
            </a:schemeClr>
          </a:solidFill>
        </p:spPr>
        <p:txBody>
          <a:bodyPr wrap="square" rtlCol="0">
            <a:spAutoFit/>
          </a:bodyPr>
          <a:lstStyle/>
          <a:p>
            <a:pPr algn="ctr"/>
            <a:r>
              <a:rPr lang="es-CL" sz="1200" dirty="0"/>
              <a:t>Construcción de base de datos y herramienta en Excel y </a:t>
            </a:r>
            <a:r>
              <a:rPr lang="es-CL" sz="1200" dirty="0" err="1"/>
              <a:t>PowerBI</a:t>
            </a:r>
            <a:r>
              <a:rPr lang="es-CL" sz="1200" dirty="0"/>
              <a:t> Desktop</a:t>
            </a:r>
          </a:p>
        </p:txBody>
      </p:sp>
      <p:sp>
        <p:nvSpPr>
          <p:cNvPr id="102" name="CuadroTexto 101">
            <a:extLst>
              <a:ext uri="{FF2B5EF4-FFF2-40B4-BE49-F238E27FC236}">
                <a16:creationId xmlns:a16="http://schemas.microsoft.com/office/drawing/2014/main" id="{21AA6B1E-CFDD-4324-AC1C-C1C45785D6CB}"/>
              </a:ext>
            </a:extLst>
          </p:cNvPr>
          <p:cNvSpPr txBox="1"/>
          <p:nvPr/>
        </p:nvSpPr>
        <p:spPr>
          <a:xfrm>
            <a:off x="7585529" y="4316200"/>
            <a:ext cx="1345573" cy="253916"/>
          </a:xfrm>
          <a:prstGeom prst="rect">
            <a:avLst/>
          </a:prstGeom>
          <a:solidFill>
            <a:schemeClr val="accent4">
              <a:lumMod val="20000"/>
              <a:lumOff val="80000"/>
            </a:schemeClr>
          </a:solidFill>
        </p:spPr>
        <p:txBody>
          <a:bodyPr wrap="square" rtlCol="0">
            <a:spAutoFit/>
          </a:bodyPr>
          <a:lstStyle/>
          <a:p>
            <a:pPr algn="ctr"/>
            <a:r>
              <a:rPr lang="es-CL" sz="1050" b="1" dirty="0"/>
              <a:t>8 agosto – 8 octubre</a:t>
            </a:r>
          </a:p>
        </p:txBody>
      </p:sp>
      <p:cxnSp>
        <p:nvCxnSpPr>
          <p:cNvPr id="103" name="Conector recto 102">
            <a:extLst>
              <a:ext uri="{FF2B5EF4-FFF2-40B4-BE49-F238E27FC236}">
                <a16:creationId xmlns:a16="http://schemas.microsoft.com/office/drawing/2014/main" id="{BE93157A-8839-4EE1-8F20-CBB6A3824510}"/>
              </a:ext>
            </a:extLst>
          </p:cNvPr>
          <p:cNvCxnSpPr>
            <a:cxnSpLocks/>
            <a:stCxn id="117" idx="2"/>
            <a:endCxn id="106" idx="0"/>
          </p:cNvCxnSpPr>
          <p:nvPr/>
        </p:nvCxnSpPr>
        <p:spPr>
          <a:xfrm flipH="1">
            <a:off x="10020521" y="3343300"/>
            <a:ext cx="1" cy="1523471"/>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Elipse 103">
            <a:extLst>
              <a:ext uri="{FF2B5EF4-FFF2-40B4-BE49-F238E27FC236}">
                <a16:creationId xmlns:a16="http://schemas.microsoft.com/office/drawing/2014/main" id="{91F25DFC-DA38-4640-BA13-CEE8A14E6596}"/>
              </a:ext>
            </a:extLst>
          </p:cNvPr>
          <p:cNvSpPr/>
          <p:nvPr/>
        </p:nvSpPr>
        <p:spPr>
          <a:xfrm>
            <a:off x="9916273"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6" name="CuadroTexto 105">
            <a:extLst>
              <a:ext uri="{FF2B5EF4-FFF2-40B4-BE49-F238E27FC236}">
                <a16:creationId xmlns:a16="http://schemas.microsoft.com/office/drawing/2014/main" id="{A20E1502-3D5F-41E0-A495-5E07B9C75CBC}"/>
              </a:ext>
            </a:extLst>
          </p:cNvPr>
          <p:cNvSpPr txBox="1"/>
          <p:nvPr/>
        </p:nvSpPr>
        <p:spPr>
          <a:xfrm>
            <a:off x="9354695" y="4866771"/>
            <a:ext cx="1331651" cy="830997"/>
          </a:xfrm>
          <a:prstGeom prst="rect">
            <a:avLst/>
          </a:prstGeom>
          <a:solidFill>
            <a:schemeClr val="bg1">
              <a:lumMod val="95000"/>
            </a:schemeClr>
          </a:solidFill>
        </p:spPr>
        <p:txBody>
          <a:bodyPr wrap="square" rtlCol="0">
            <a:spAutoFit/>
          </a:bodyPr>
          <a:lstStyle/>
          <a:p>
            <a:pPr algn="ctr"/>
            <a:r>
              <a:rPr lang="es-CL" sz="1200" dirty="0"/>
              <a:t>Presentación de resultados preliminares al GCI y el GIMBUT</a:t>
            </a:r>
          </a:p>
        </p:txBody>
      </p:sp>
      <p:sp>
        <p:nvSpPr>
          <p:cNvPr id="107" name="CuadroTexto 106">
            <a:extLst>
              <a:ext uri="{FF2B5EF4-FFF2-40B4-BE49-F238E27FC236}">
                <a16:creationId xmlns:a16="http://schemas.microsoft.com/office/drawing/2014/main" id="{21426A0B-6189-4EB7-AD6A-80503B616374}"/>
              </a:ext>
            </a:extLst>
          </p:cNvPr>
          <p:cNvSpPr txBox="1"/>
          <p:nvPr/>
        </p:nvSpPr>
        <p:spPr>
          <a:xfrm>
            <a:off x="9486072" y="4317193"/>
            <a:ext cx="1111925" cy="253916"/>
          </a:xfrm>
          <a:prstGeom prst="rect">
            <a:avLst/>
          </a:prstGeom>
          <a:solidFill>
            <a:schemeClr val="accent4">
              <a:lumMod val="20000"/>
              <a:lumOff val="80000"/>
            </a:schemeClr>
          </a:solidFill>
        </p:spPr>
        <p:txBody>
          <a:bodyPr wrap="square" rtlCol="0">
            <a:spAutoFit/>
          </a:bodyPr>
          <a:lstStyle/>
          <a:p>
            <a:pPr algn="ctr"/>
            <a:r>
              <a:rPr lang="es-CL" sz="1050" b="1" dirty="0"/>
              <a:t>8 octubre</a:t>
            </a:r>
          </a:p>
        </p:txBody>
      </p:sp>
      <p:cxnSp>
        <p:nvCxnSpPr>
          <p:cNvPr id="108" name="Conector recto 107">
            <a:extLst>
              <a:ext uri="{FF2B5EF4-FFF2-40B4-BE49-F238E27FC236}">
                <a16:creationId xmlns:a16="http://schemas.microsoft.com/office/drawing/2014/main" id="{56E7896D-5365-46D2-A278-BBE48809692C}"/>
              </a:ext>
            </a:extLst>
          </p:cNvPr>
          <p:cNvCxnSpPr>
            <a:stCxn id="110" idx="2"/>
            <a:endCxn id="109" idx="4"/>
          </p:cNvCxnSpPr>
          <p:nvPr/>
        </p:nvCxnSpPr>
        <p:spPr>
          <a:xfrm>
            <a:off x="11318975" y="3727002"/>
            <a:ext cx="0" cy="49211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Elipse 108">
            <a:extLst>
              <a:ext uri="{FF2B5EF4-FFF2-40B4-BE49-F238E27FC236}">
                <a16:creationId xmlns:a16="http://schemas.microsoft.com/office/drawing/2014/main" id="{402A9168-73BE-458D-9D26-35603E989D8D}"/>
              </a:ext>
            </a:extLst>
          </p:cNvPr>
          <p:cNvSpPr/>
          <p:nvPr/>
        </p:nvSpPr>
        <p:spPr>
          <a:xfrm>
            <a:off x="11216882"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0" name="CuadroTexto 109">
            <a:extLst>
              <a:ext uri="{FF2B5EF4-FFF2-40B4-BE49-F238E27FC236}">
                <a16:creationId xmlns:a16="http://schemas.microsoft.com/office/drawing/2014/main" id="{77282697-ECC3-4EA2-B083-C7E6AE4C237A}"/>
              </a:ext>
            </a:extLst>
          </p:cNvPr>
          <p:cNvSpPr txBox="1"/>
          <p:nvPr/>
        </p:nvSpPr>
        <p:spPr>
          <a:xfrm>
            <a:off x="10795206" y="3080671"/>
            <a:ext cx="1047537" cy="646331"/>
          </a:xfrm>
          <a:prstGeom prst="rect">
            <a:avLst/>
          </a:prstGeom>
          <a:solidFill>
            <a:schemeClr val="bg1">
              <a:lumMod val="50000"/>
            </a:schemeClr>
          </a:solidFill>
        </p:spPr>
        <p:txBody>
          <a:bodyPr wrap="square" rtlCol="0">
            <a:spAutoFit/>
          </a:bodyPr>
          <a:lstStyle/>
          <a:p>
            <a:pPr algn="ctr"/>
            <a:r>
              <a:rPr lang="es-CL" sz="1200" b="1" dirty="0">
                <a:solidFill>
                  <a:schemeClr val="bg1"/>
                </a:solidFill>
              </a:rPr>
              <a:t>Presentación del NREF a la CMNUCC</a:t>
            </a:r>
          </a:p>
        </p:txBody>
      </p:sp>
      <p:sp>
        <p:nvSpPr>
          <p:cNvPr id="111" name="CuadroTexto 110">
            <a:extLst>
              <a:ext uri="{FF2B5EF4-FFF2-40B4-BE49-F238E27FC236}">
                <a16:creationId xmlns:a16="http://schemas.microsoft.com/office/drawing/2014/main" id="{E2E8AA8F-6264-4112-888C-A85C9DF62DB5}"/>
              </a:ext>
            </a:extLst>
          </p:cNvPr>
          <p:cNvSpPr txBox="1"/>
          <p:nvPr/>
        </p:nvSpPr>
        <p:spPr>
          <a:xfrm>
            <a:off x="10898425" y="4329635"/>
            <a:ext cx="863411" cy="415498"/>
          </a:xfrm>
          <a:prstGeom prst="rect">
            <a:avLst/>
          </a:prstGeom>
          <a:solidFill>
            <a:schemeClr val="accent4">
              <a:lumMod val="20000"/>
              <a:lumOff val="80000"/>
            </a:schemeClr>
          </a:solidFill>
        </p:spPr>
        <p:txBody>
          <a:bodyPr wrap="square" rtlCol="0">
            <a:spAutoFit/>
          </a:bodyPr>
          <a:lstStyle/>
          <a:p>
            <a:pPr algn="ctr"/>
            <a:r>
              <a:rPr lang="es-CL" sz="1050" b="1" dirty="0"/>
              <a:t>4 de enero 2020</a:t>
            </a:r>
          </a:p>
        </p:txBody>
      </p:sp>
      <p:sp>
        <p:nvSpPr>
          <p:cNvPr id="112" name="CuadroTexto 111">
            <a:extLst>
              <a:ext uri="{FF2B5EF4-FFF2-40B4-BE49-F238E27FC236}">
                <a16:creationId xmlns:a16="http://schemas.microsoft.com/office/drawing/2014/main" id="{03C8E3C3-275D-415C-9655-4C3C5571300B}"/>
              </a:ext>
            </a:extLst>
          </p:cNvPr>
          <p:cNvSpPr txBox="1"/>
          <p:nvPr/>
        </p:nvSpPr>
        <p:spPr>
          <a:xfrm>
            <a:off x="-22195" y="2720077"/>
            <a:ext cx="1331651" cy="1015663"/>
          </a:xfrm>
          <a:prstGeom prst="rect">
            <a:avLst/>
          </a:prstGeom>
          <a:solidFill>
            <a:schemeClr val="bg1">
              <a:lumMod val="85000"/>
            </a:schemeClr>
          </a:solidFill>
        </p:spPr>
        <p:txBody>
          <a:bodyPr wrap="square" rtlCol="0">
            <a:spAutoFit/>
          </a:bodyPr>
          <a:lstStyle/>
          <a:p>
            <a:pPr algn="ctr"/>
            <a:r>
              <a:rPr lang="es-CL" sz="1200" dirty="0"/>
              <a:t>Reuniones de coordinación presencial y VC con GIMBUT, GCI, BID y otros</a:t>
            </a:r>
          </a:p>
        </p:txBody>
      </p:sp>
      <p:sp>
        <p:nvSpPr>
          <p:cNvPr id="117" name="Rectángulo 116">
            <a:extLst>
              <a:ext uri="{FF2B5EF4-FFF2-40B4-BE49-F238E27FC236}">
                <a16:creationId xmlns:a16="http://schemas.microsoft.com/office/drawing/2014/main" id="{E14DBE81-839B-49DF-B640-9E63E8DFF88C}"/>
              </a:ext>
            </a:extLst>
          </p:cNvPr>
          <p:cNvSpPr/>
          <p:nvPr/>
        </p:nvSpPr>
        <p:spPr>
          <a:xfrm>
            <a:off x="9333183" y="2142971"/>
            <a:ext cx="1374677" cy="1200329"/>
          </a:xfrm>
          <a:prstGeom prst="rect">
            <a:avLst/>
          </a:prstGeom>
          <a:solidFill>
            <a:schemeClr val="bg1">
              <a:lumMod val="85000"/>
            </a:schemeClr>
          </a:solidFill>
        </p:spPr>
        <p:txBody>
          <a:bodyPr wrap="square" rtlCol="0">
            <a:spAutoFit/>
          </a:bodyPr>
          <a:lstStyle/>
          <a:p>
            <a:pPr algn="ctr"/>
            <a:r>
              <a:rPr lang="es-HN" sz="1200" dirty="0"/>
              <a:t>Notificación a la CMNUCC de anuncio de envío de NREF/NRF por parte del punto focal de MARN</a:t>
            </a:r>
          </a:p>
        </p:txBody>
      </p:sp>
      <p:sp>
        <p:nvSpPr>
          <p:cNvPr id="119" name="Rectángulo 118">
            <a:extLst>
              <a:ext uri="{FF2B5EF4-FFF2-40B4-BE49-F238E27FC236}">
                <a16:creationId xmlns:a16="http://schemas.microsoft.com/office/drawing/2014/main" id="{4ADA917F-4E1E-4804-AF5D-A6FCB667082D}"/>
              </a:ext>
            </a:extLst>
          </p:cNvPr>
          <p:cNvSpPr/>
          <p:nvPr/>
        </p:nvSpPr>
        <p:spPr>
          <a:xfrm>
            <a:off x="7344938" y="1137680"/>
            <a:ext cx="1866886" cy="2577629"/>
          </a:xfrm>
          <a:prstGeom prst="rect">
            <a:avLst/>
          </a:prstGeom>
          <a:solidFill>
            <a:schemeClr val="tx2">
              <a:lumMod val="20000"/>
              <a:lumOff val="80000"/>
            </a:schemeClr>
          </a:solidFill>
        </p:spPr>
        <p:txBody>
          <a:bodyPr wrap="square">
            <a:spAutoFit/>
          </a:bodyPr>
          <a:lstStyle/>
          <a:p>
            <a:pPr defTabSz="609585">
              <a:spcBef>
                <a:spcPts val="300"/>
              </a:spcBef>
            </a:pPr>
            <a:r>
              <a:rPr lang="es-HN" sz="1200" kern="0" dirty="0">
                <a:solidFill>
                  <a:prstClr val="black"/>
                </a:solidFill>
              </a:rPr>
              <a:t>Definir:</a:t>
            </a:r>
          </a:p>
          <a:p>
            <a:pPr marL="228594" indent="-228594" defTabSz="609585">
              <a:spcBef>
                <a:spcPts val="300"/>
              </a:spcBef>
              <a:buFontTx/>
              <a:buChar char="-"/>
            </a:pPr>
            <a:r>
              <a:rPr lang="es-HN" sz="1200" kern="0" dirty="0">
                <a:solidFill>
                  <a:prstClr val="black"/>
                </a:solidFill>
              </a:rPr>
              <a:t>Datos de actividad</a:t>
            </a:r>
          </a:p>
          <a:p>
            <a:pPr marL="228594" indent="-228594" defTabSz="609585">
              <a:spcBef>
                <a:spcPts val="300"/>
              </a:spcBef>
              <a:buFontTx/>
              <a:buChar char="-"/>
            </a:pPr>
            <a:r>
              <a:rPr lang="es-HN" sz="1200" kern="0" dirty="0">
                <a:solidFill>
                  <a:prstClr val="black"/>
                </a:solidFill>
              </a:rPr>
              <a:t>Factores de emisión</a:t>
            </a:r>
          </a:p>
          <a:p>
            <a:pPr marL="228594" indent="-228594" defTabSz="609585">
              <a:spcBef>
                <a:spcPts val="300"/>
              </a:spcBef>
              <a:buFontTx/>
              <a:buChar char="-"/>
            </a:pPr>
            <a:r>
              <a:rPr lang="es-HN" sz="1200" kern="0" dirty="0">
                <a:solidFill>
                  <a:prstClr val="black"/>
                </a:solidFill>
              </a:rPr>
              <a:t>Actividades REDD+</a:t>
            </a:r>
          </a:p>
          <a:p>
            <a:pPr marL="228594" indent="-228594" defTabSz="609585">
              <a:spcBef>
                <a:spcPts val="300"/>
              </a:spcBef>
              <a:buFontTx/>
              <a:buChar char="-"/>
            </a:pPr>
            <a:r>
              <a:rPr lang="es-HN" sz="1200" kern="0" dirty="0">
                <a:solidFill>
                  <a:prstClr val="black"/>
                </a:solidFill>
              </a:rPr>
              <a:t>Gases</a:t>
            </a:r>
          </a:p>
          <a:p>
            <a:pPr marL="228594" indent="-228594" defTabSz="609585">
              <a:spcBef>
                <a:spcPts val="300"/>
              </a:spcBef>
              <a:buFontTx/>
              <a:buChar char="-"/>
            </a:pPr>
            <a:r>
              <a:rPr lang="es-HN" sz="1200" kern="0" dirty="0">
                <a:solidFill>
                  <a:prstClr val="black"/>
                </a:solidFill>
              </a:rPr>
              <a:t>Datos oficiales respecto a Manejo forestal, incendios, extracción de madera</a:t>
            </a:r>
          </a:p>
          <a:p>
            <a:pPr marL="228594" indent="-228594" defTabSz="609585">
              <a:spcBef>
                <a:spcPts val="300"/>
              </a:spcBef>
              <a:buFontTx/>
              <a:buChar char="-"/>
            </a:pPr>
            <a:r>
              <a:rPr lang="es-HN" sz="1200" kern="0" dirty="0">
                <a:solidFill>
                  <a:prstClr val="black"/>
                </a:solidFill>
              </a:rPr>
              <a:t>Incremento de biomasa</a:t>
            </a:r>
          </a:p>
          <a:p>
            <a:pPr marL="228594" indent="-228594" defTabSz="609585">
              <a:spcBef>
                <a:spcPts val="300"/>
              </a:spcBef>
              <a:buFontTx/>
              <a:buChar char="-"/>
            </a:pPr>
            <a:r>
              <a:rPr lang="es-HN" sz="1200" kern="0" dirty="0">
                <a:solidFill>
                  <a:prstClr val="black"/>
                </a:solidFill>
              </a:rPr>
              <a:t>Otros</a:t>
            </a:r>
          </a:p>
        </p:txBody>
      </p:sp>
      <p:sp>
        <p:nvSpPr>
          <p:cNvPr id="5" name="Rectángulo 4">
            <a:extLst>
              <a:ext uri="{FF2B5EF4-FFF2-40B4-BE49-F238E27FC236}">
                <a16:creationId xmlns:a16="http://schemas.microsoft.com/office/drawing/2014/main" id="{89D89B66-7DD0-4323-BC7E-E33FEEB134E6}"/>
              </a:ext>
            </a:extLst>
          </p:cNvPr>
          <p:cNvSpPr/>
          <p:nvPr/>
        </p:nvSpPr>
        <p:spPr>
          <a:xfrm>
            <a:off x="5961462" y="4297432"/>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267199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75" grpId="0" animBg="1"/>
      <p:bldP spid="76" grpId="0" animBg="1"/>
      <p:bldP spid="78" grpId="0" animBg="1"/>
      <p:bldP spid="80" grpId="0" animBg="1"/>
      <p:bldP spid="81" grpId="0" animBg="1"/>
      <p:bldP spid="82" grpId="0" animBg="1"/>
      <p:bldP spid="84" grpId="0" animBg="1"/>
      <p:bldP spid="85" grpId="0" animBg="1"/>
      <p:bldP spid="87" grpId="0" animBg="1"/>
      <p:bldP spid="89" grpId="0" animBg="1"/>
      <p:bldP spid="90" grpId="0" animBg="1"/>
      <p:bldP spid="91" grpId="0" animBg="1"/>
      <p:bldP spid="92" grpId="0" animBg="1"/>
      <p:bldP spid="94" grpId="0" animBg="1"/>
      <p:bldP spid="95" grpId="0" animBg="1"/>
      <p:bldP spid="96" grpId="0" animBg="1"/>
      <p:bldP spid="97" grpId="0" animBg="1"/>
      <p:bldP spid="99" grpId="0" animBg="1"/>
      <p:bldP spid="101" grpId="0" animBg="1"/>
      <p:bldP spid="102" grpId="0" animBg="1"/>
      <p:bldP spid="104" grpId="0" animBg="1"/>
      <p:bldP spid="106" grpId="0" animBg="1"/>
      <p:bldP spid="107" grpId="0" animBg="1"/>
      <p:bldP spid="109" grpId="0" animBg="1"/>
      <p:bldP spid="110" grpId="0" animBg="1"/>
      <p:bldP spid="111" grpId="0" animBg="1"/>
      <p:bldP spid="112" grpId="0" animBg="1"/>
      <p:bldP spid="117" grpId="0" animBg="1"/>
      <p:bldP spid="119" grpId="0" animBg="1"/>
      <p:bldP spid="5"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GuatemalaENREDD+_marzo2019" id="{37B732F2-52E4-B24F-BC4B-54E8DCDF263D}" vid="{DB8FCC0E-1100-BA44-8C0A-A08CF466FAD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plantilla_GuatemalaENREDD+_marzo2019 (4)</Template>
  <TotalTime>4504</TotalTime>
  <Words>2305</Words>
  <Application>Microsoft Office PowerPoint</Application>
  <PresentationFormat>Panorámica</PresentationFormat>
  <Paragraphs>387</Paragraphs>
  <Slides>52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52</vt:i4>
      </vt:variant>
    </vt:vector>
  </HeadingPairs>
  <TitlesOfParts>
    <vt:vector size="60" baseType="lpstr">
      <vt:lpstr>Agency FB</vt:lpstr>
      <vt:lpstr>Aharoni</vt:lpstr>
      <vt:lpstr>Arial</vt:lpstr>
      <vt:lpstr>Arial Black</vt:lpstr>
      <vt:lpstr>Arial Narrow</vt:lpstr>
      <vt:lpstr>Calibri</vt:lpstr>
      <vt:lpstr>Wingdings</vt:lpstr>
      <vt:lpstr>Tema de Office</vt:lpstr>
      <vt:lpstr>PLAN DE TRABAJO PARA LA CONSTRUCCION DEL MAPA DE DINAMICA FORESTAL 2006 - 2016</vt:lpstr>
      <vt:lpstr>CONTENIDOS PRESENTACIÓN</vt:lpstr>
      <vt:lpstr>ANTECEDENTES</vt:lpstr>
      <vt:lpstr>Presentación de PowerPoint</vt:lpstr>
      <vt:lpstr>Presentación de PowerPoint</vt:lpstr>
      <vt:lpstr>ANTECEDENTES SOBRE LA ACTUALIZACION DEL NREF</vt:lpstr>
      <vt:lpstr>ANTECEDENTES SOBRE LA ACTUALIZACION DEL NREF</vt:lpstr>
      <vt:lpstr>ANTECEDENTES SOBRE LA ACTUALIZACION DEL NREF</vt:lpstr>
      <vt:lpstr>ANTECEDENTES: PRINCIPALES HITOS PARA EL NREF</vt:lpstr>
      <vt:lpstr>ANTECEDENTES: PRINCIPALES HITOS PARA EL NREF</vt:lpstr>
      <vt:lpstr>ANTECEDENTES: PRINCIPALES HITOS PARA EL NREF</vt:lpstr>
      <vt:lpstr>METODOLOGÍA</vt:lpstr>
      <vt:lpstr>Elementos clave para la mejora continua del NREF</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PLAN DE TRABAJO</vt:lpstr>
      <vt:lpstr>Plan de trabajo: Construcción de mapa de dinámica de cobertura forestal 2006 - 2016 </vt:lpstr>
      <vt:lpstr>Equipo de trabajo</vt:lpstr>
      <vt:lpstr>Actividades</vt:lpstr>
      <vt:lpstr>Presentación de PowerPoint</vt:lpstr>
      <vt:lpstr>Presentación de PowerPoint</vt:lpstr>
      <vt:lpstr>Actividades</vt:lpstr>
      <vt:lpstr>Presentación de PowerPoint</vt:lpstr>
      <vt:lpstr>Actividades</vt:lpstr>
      <vt:lpstr>Actividades</vt:lpstr>
      <vt:lpstr>Cronograma de actividades</vt:lpstr>
      <vt:lpstr>RESULTADOS FASE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HALLAZGOS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clauduarte r</dc:creator>
  <cp:lastModifiedBy>Efrain Duarte C.</cp:lastModifiedBy>
  <cp:revision>173</cp:revision>
  <dcterms:created xsi:type="dcterms:W3CDTF">2019-03-25T20:32:21Z</dcterms:created>
  <dcterms:modified xsi:type="dcterms:W3CDTF">2020-07-02T02:02:10Z</dcterms:modified>
</cp:coreProperties>
</file>